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9" r:id="rId2"/>
    <p:sldId id="260" r:id="rId3"/>
    <p:sldId id="261" r:id="rId4"/>
    <p:sldId id="262" r:id="rId5"/>
    <p:sldId id="258" r:id="rId6"/>
    <p:sldId id="257" r:id="rId7"/>
    <p:sldId id="263" r:id="rId8"/>
    <p:sldId id="264" r:id="rId9"/>
    <p:sldId id="265" r:id="rId10"/>
  </p:sldIdLst>
  <p:sldSz cx="12801600" cy="9601200" type="A3"/>
  <p:notesSz cx="9144000" cy="6858000"/>
  <p:defaultTextStyle>
    <a:defPPr>
      <a:defRPr lang="ar-EG"/>
    </a:defPPr>
    <a:lvl1pPr marL="0" algn="r" defTabSz="1280160" rtl="1" eaLnBrk="1" latinLnBrk="0" hangingPunct="1">
      <a:defRPr sz="2500" kern="1200">
        <a:solidFill>
          <a:schemeClr val="tx1"/>
        </a:solidFill>
        <a:latin typeface="+mn-lt"/>
        <a:ea typeface="+mn-ea"/>
        <a:cs typeface="+mn-cs"/>
      </a:defRPr>
    </a:lvl1pPr>
    <a:lvl2pPr marL="640080" algn="r" defTabSz="1280160" rtl="1" eaLnBrk="1" latinLnBrk="0" hangingPunct="1">
      <a:defRPr sz="2500" kern="1200">
        <a:solidFill>
          <a:schemeClr val="tx1"/>
        </a:solidFill>
        <a:latin typeface="+mn-lt"/>
        <a:ea typeface="+mn-ea"/>
        <a:cs typeface="+mn-cs"/>
      </a:defRPr>
    </a:lvl2pPr>
    <a:lvl3pPr marL="1280160" algn="r" defTabSz="1280160" rtl="1" eaLnBrk="1" latinLnBrk="0" hangingPunct="1">
      <a:defRPr sz="2500" kern="1200">
        <a:solidFill>
          <a:schemeClr val="tx1"/>
        </a:solidFill>
        <a:latin typeface="+mn-lt"/>
        <a:ea typeface="+mn-ea"/>
        <a:cs typeface="+mn-cs"/>
      </a:defRPr>
    </a:lvl3pPr>
    <a:lvl4pPr marL="1920240" algn="r" defTabSz="1280160" rtl="1" eaLnBrk="1" latinLnBrk="0" hangingPunct="1">
      <a:defRPr sz="2500" kern="1200">
        <a:solidFill>
          <a:schemeClr val="tx1"/>
        </a:solidFill>
        <a:latin typeface="+mn-lt"/>
        <a:ea typeface="+mn-ea"/>
        <a:cs typeface="+mn-cs"/>
      </a:defRPr>
    </a:lvl4pPr>
    <a:lvl5pPr marL="2560320" algn="r" defTabSz="1280160" rtl="1" eaLnBrk="1" latinLnBrk="0" hangingPunct="1">
      <a:defRPr sz="2500" kern="1200">
        <a:solidFill>
          <a:schemeClr val="tx1"/>
        </a:solidFill>
        <a:latin typeface="+mn-lt"/>
        <a:ea typeface="+mn-ea"/>
        <a:cs typeface="+mn-cs"/>
      </a:defRPr>
    </a:lvl5pPr>
    <a:lvl6pPr marL="3200400" algn="r" defTabSz="1280160" rtl="1" eaLnBrk="1" latinLnBrk="0" hangingPunct="1">
      <a:defRPr sz="2500" kern="1200">
        <a:solidFill>
          <a:schemeClr val="tx1"/>
        </a:solidFill>
        <a:latin typeface="+mn-lt"/>
        <a:ea typeface="+mn-ea"/>
        <a:cs typeface="+mn-cs"/>
      </a:defRPr>
    </a:lvl6pPr>
    <a:lvl7pPr marL="3840480" algn="r" defTabSz="1280160" rtl="1" eaLnBrk="1" latinLnBrk="0" hangingPunct="1">
      <a:defRPr sz="2500" kern="1200">
        <a:solidFill>
          <a:schemeClr val="tx1"/>
        </a:solidFill>
        <a:latin typeface="+mn-lt"/>
        <a:ea typeface="+mn-ea"/>
        <a:cs typeface="+mn-cs"/>
      </a:defRPr>
    </a:lvl7pPr>
    <a:lvl8pPr marL="4480560" algn="r" defTabSz="1280160" rtl="1" eaLnBrk="1" latinLnBrk="0" hangingPunct="1">
      <a:defRPr sz="2500" kern="1200">
        <a:solidFill>
          <a:schemeClr val="tx1"/>
        </a:solidFill>
        <a:latin typeface="+mn-lt"/>
        <a:ea typeface="+mn-ea"/>
        <a:cs typeface="+mn-cs"/>
      </a:defRPr>
    </a:lvl8pPr>
    <a:lvl9pPr marL="5120640" algn="r" defTabSz="1280160" rtl="1" eaLnBrk="1" latinLnBrk="0" hangingPunct="1">
      <a:defRPr sz="2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633D"/>
    <a:srgbClr val="7A714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50" d="100"/>
          <a:sy n="50" d="100"/>
        </p:scale>
        <p:origin x="-516" y="-36"/>
      </p:cViewPr>
      <p:guideLst>
        <p:guide orient="horz" pos="3024"/>
        <p:guide pos="403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C713FC-6400-44B9-A8D4-443267D3D1D6}" type="doc">
      <dgm:prSet loTypeId="urn:microsoft.com/office/officeart/2005/8/layout/hierarchy1" loCatId="hierarchy" qsTypeId="urn:microsoft.com/office/officeart/2005/8/quickstyle/simple1" qsCatId="simple" csTypeId="urn:microsoft.com/office/officeart/2005/8/colors/colorful3" csCatId="colorful" phldr="1"/>
      <dgm:spPr/>
      <dgm:t>
        <a:bodyPr/>
        <a:lstStyle/>
        <a:p>
          <a:endParaRPr lang="en-US"/>
        </a:p>
      </dgm:t>
    </dgm:pt>
    <dgm:pt modelId="{754E2A90-113B-4306-9EB2-F33040EF4A0D}">
      <dgm:prSet phldrT="[Text]"/>
      <dgm:spPr/>
      <dgm:t>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ar-EG" b="1" cap="none" spc="0" dirty="0" smtClean="0">
              <a:ln w="11430"/>
              <a:effectLst>
                <a:outerShdw blurRad="50800" dist="39000" dir="5460000" algn="tl">
                  <a:srgbClr val="000000">
                    <a:alpha val="38000"/>
                  </a:srgbClr>
                </a:outerShdw>
              </a:effectLst>
            </a:rPr>
            <a:t>انواع توصيلات الصحية للاجهزة داخل الحمامات</a:t>
          </a:r>
          <a:r>
            <a:rPr lang="ar-EG" dirty="0" smtClean="0"/>
            <a:t> </a:t>
          </a:r>
          <a:endParaRPr lang="en-US" dirty="0"/>
        </a:p>
      </dgm:t>
    </dgm:pt>
    <dgm:pt modelId="{D3261AE2-A093-49E2-AFBF-D2124DDE9783}" type="parTrans" cxnId="{2D0CCEF7-0942-46BF-A280-9F6F7126834F}">
      <dgm:prSet/>
      <dgm:spPr/>
      <dgm:t>
        <a:bodyPr/>
        <a:lstStyle/>
        <a:p>
          <a:endParaRPr lang="en-US"/>
        </a:p>
      </dgm:t>
    </dgm:pt>
    <dgm:pt modelId="{3EFEFBA3-2117-4D7C-A7B1-840AC28B7736}" type="sibTrans" cxnId="{2D0CCEF7-0942-46BF-A280-9F6F7126834F}">
      <dgm:prSet/>
      <dgm:spPr/>
      <dgm:t>
        <a:bodyPr/>
        <a:lstStyle/>
        <a:p>
          <a:endParaRPr lang="en-US"/>
        </a:p>
      </dgm:t>
    </dgm:pt>
    <dgm:pt modelId="{4B6205FA-E482-4581-9B58-E82171BF460C}">
      <dgm:prSet phldrT="[Text]"/>
      <dgm:spPr/>
      <dgm:t>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ar-EG" b="1" cap="none" spc="0" dirty="0" smtClean="0">
              <a:ln w="11430"/>
              <a:effectLst>
                <a:outerShdw blurRad="50800" dist="39000" dir="5460000" algn="tl">
                  <a:srgbClr val="000000">
                    <a:alpha val="38000"/>
                  </a:srgbClr>
                </a:outerShdw>
              </a:effectLst>
            </a:rPr>
            <a:t>توصيلات تغذية </a:t>
          </a:r>
          <a:endParaRPr lang="en-US" b="1" cap="none" spc="0" dirty="0">
            <a:ln w="11430"/>
            <a:effectLst>
              <a:outerShdw blurRad="50800" dist="39000" dir="5460000" algn="tl">
                <a:srgbClr val="000000">
                  <a:alpha val="38000"/>
                </a:srgbClr>
              </a:outerShdw>
            </a:effectLst>
          </a:endParaRPr>
        </a:p>
      </dgm:t>
    </dgm:pt>
    <dgm:pt modelId="{164DC5D8-7BE0-4B59-8BB9-F8AD8B2276FD}" type="parTrans" cxnId="{B098DED1-005E-468D-8A33-0DE5945D196D}">
      <dgm:prSet>
        <dgm:style>
          <a:lnRef idx="2">
            <a:schemeClr val="accent2"/>
          </a:lnRef>
          <a:fillRef idx="0">
            <a:schemeClr val="accent2"/>
          </a:fillRef>
          <a:effectRef idx="1">
            <a:schemeClr val="accent2"/>
          </a:effectRef>
          <a:fontRef idx="minor">
            <a:schemeClr val="tx1"/>
          </a:fontRef>
        </dgm:style>
      </dgm:prSet>
      <dgm:spPr/>
      <dgm:t>
        <a:bodyPr/>
        <a:lstStyle/>
        <a:p>
          <a:endParaRPr lang="en-US"/>
        </a:p>
      </dgm:t>
    </dgm:pt>
    <dgm:pt modelId="{C670BF5F-126F-4C6A-A1E2-7C957CA21918}" type="sibTrans" cxnId="{B098DED1-005E-468D-8A33-0DE5945D196D}">
      <dgm:prSet/>
      <dgm:spPr/>
      <dgm:t>
        <a:bodyPr/>
        <a:lstStyle/>
        <a:p>
          <a:endParaRPr lang="en-US"/>
        </a:p>
      </dgm:t>
    </dgm:pt>
    <dgm:pt modelId="{F0D37DEA-BCA9-405F-BD8E-4848BD8AE163}">
      <dgm:prSet phldrT="[Text]"/>
      <dgm:spPr/>
      <dgm:t>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ar-EG" b="1" cap="none" spc="0" dirty="0" smtClean="0">
              <a:ln w="11430"/>
              <a:effectLst>
                <a:outerShdw blurRad="50800" dist="39000" dir="5460000" algn="tl">
                  <a:srgbClr val="000000">
                    <a:alpha val="38000"/>
                  </a:srgbClr>
                </a:outerShdw>
              </a:effectLst>
            </a:rPr>
            <a:t>توصيلات صرف </a:t>
          </a:r>
          <a:endParaRPr lang="en-US" b="1" cap="none" spc="0" dirty="0">
            <a:ln w="11430"/>
            <a:effectLst>
              <a:outerShdw blurRad="50800" dist="39000" dir="5460000" algn="tl">
                <a:srgbClr val="000000">
                  <a:alpha val="38000"/>
                </a:srgbClr>
              </a:outerShdw>
            </a:effectLst>
          </a:endParaRPr>
        </a:p>
      </dgm:t>
    </dgm:pt>
    <dgm:pt modelId="{A50E012D-CB2A-4AD3-A2A0-E95F2A56AFF6}" type="parTrans" cxnId="{927CFEBF-3723-44CA-A4EA-31E1454427B4}">
      <dgm:prSet>
        <dgm:style>
          <a:lnRef idx="2">
            <a:schemeClr val="accent2"/>
          </a:lnRef>
          <a:fillRef idx="0">
            <a:schemeClr val="accent2"/>
          </a:fillRef>
          <a:effectRef idx="1">
            <a:schemeClr val="accent2"/>
          </a:effectRef>
          <a:fontRef idx="minor">
            <a:schemeClr val="tx1"/>
          </a:fontRef>
        </dgm:style>
      </dgm:prSet>
      <dgm:spPr/>
      <dgm:t>
        <a:bodyPr/>
        <a:lstStyle/>
        <a:p>
          <a:endParaRPr lang="en-US"/>
        </a:p>
      </dgm:t>
    </dgm:pt>
    <dgm:pt modelId="{94E4D5D4-F897-43A4-AF28-EAF1788D5611}" type="sibTrans" cxnId="{927CFEBF-3723-44CA-A4EA-31E1454427B4}">
      <dgm:prSet/>
      <dgm:spPr/>
      <dgm:t>
        <a:bodyPr/>
        <a:lstStyle/>
        <a:p>
          <a:endParaRPr lang="en-US"/>
        </a:p>
      </dgm:t>
    </dgm:pt>
    <dgm:pt modelId="{38FE2627-88F0-46DD-AD58-D2B979031F7C}" type="pres">
      <dgm:prSet presAssocID="{C6C713FC-6400-44B9-A8D4-443267D3D1D6}" presName="hierChild1" presStyleCnt="0">
        <dgm:presLayoutVars>
          <dgm:chPref val="1"/>
          <dgm:dir/>
          <dgm:animOne val="branch"/>
          <dgm:animLvl val="lvl"/>
          <dgm:resizeHandles/>
        </dgm:presLayoutVars>
      </dgm:prSet>
      <dgm:spPr/>
      <dgm:t>
        <a:bodyPr/>
        <a:lstStyle/>
        <a:p>
          <a:endParaRPr lang="en-US"/>
        </a:p>
      </dgm:t>
    </dgm:pt>
    <dgm:pt modelId="{EEBA6E76-8BC0-4B0C-893D-D65D9DD36D3B}" type="pres">
      <dgm:prSet presAssocID="{754E2A90-113B-4306-9EB2-F33040EF4A0D}" presName="hierRoot1" presStyleCnt="0"/>
      <dgm:spPr/>
      <dgm:t>
        <a:bodyPr/>
        <a:lstStyle/>
        <a:p>
          <a:pPr rtl="1"/>
          <a:endParaRPr lang="ar-EG"/>
        </a:p>
      </dgm:t>
    </dgm:pt>
    <dgm:pt modelId="{4124750C-0736-420B-871E-983FDDA7D171}" type="pres">
      <dgm:prSet presAssocID="{754E2A90-113B-4306-9EB2-F33040EF4A0D}" presName="composite" presStyleCnt="0"/>
      <dgm:spPr/>
      <dgm:t>
        <a:bodyPr/>
        <a:lstStyle/>
        <a:p>
          <a:pPr rtl="1"/>
          <a:endParaRPr lang="ar-EG"/>
        </a:p>
      </dgm:t>
    </dgm:pt>
    <dgm:pt modelId="{222C8AA7-D3E5-419B-AACE-D47936ED1457}" type="pres">
      <dgm:prSet presAssocID="{754E2A90-113B-4306-9EB2-F33040EF4A0D}" presName="background" presStyleLbl="node0" presStyleIdx="0" presStyleCnt="1">
        <dgm:style>
          <a:lnRef idx="2">
            <a:schemeClr val="accent2">
              <a:shade val="50000"/>
            </a:schemeClr>
          </a:lnRef>
          <a:fillRef idx="1">
            <a:schemeClr val="accent2"/>
          </a:fillRef>
          <a:effectRef idx="0">
            <a:schemeClr val="accent2"/>
          </a:effectRef>
          <a:fontRef idx="minor">
            <a:schemeClr val="lt1"/>
          </a:fontRef>
        </dgm:style>
      </dgm:prSet>
      <dgm:spPr/>
      <dgm:t>
        <a:bodyPr/>
        <a:lstStyle/>
        <a:p>
          <a:endParaRPr lang="en-US"/>
        </a:p>
      </dgm:t>
    </dgm:pt>
    <dgm:pt modelId="{7C246F68-4AE9-4C43-AB73-116901FCA35F}" type="pres">
      <dgm:prSet presAssocID="{754E2A90-113B-4306-9EB2-F33040EF4A0D}" presName="text" presStyleLbl="fgAcc0" presStyleIdx="0" presStyleCnt="1">
        <dgm:presLayoutVars>
          <dgm:chPref val="3"/>
        </dgm:presLayoutVars>
      </dgm:prSet>
      <dgm:spPr/>
      <dgm:t>
        <a:bodyPr/>
        <a:lstStyle/>
        <a:p>
          <a:endParaRPr lang="en-US"/>
        </a:p>
      </dgm:t>
    </dgm:pt>
    <dgm:pt modelId="{747D0E9D-8E89-4336-BBD0-4FE4A1E5D5C7}" type="pres">
      <dgm:prSet presAssocID="{754E2A90-113B-4306-9EB2-F33040EF4A0D}" presName="hierChild2" presStyleCnt="0"/>
      <dgm:spPr/>
      <dgm:t>
        <a:bodyPr/>
        <a:lstStyle/>
        <a:p>
          <a:pPr rtl="1"/>
          <a:endParaRPr lang="ar-EG"/>
        </a:p>
      </dgm:t>
    </dgm:pt>
    <dgm:pt modelId="{E78E53CB-A268-4D39-93B3-E0C736AB1405}" type="pres">
      <dgm:prSet presAssocID="{164DC5D8-7BE0-4B59-8BB9-F8AD8B2276FD}" presName="Name10" presStyleLbl="parChTrans1D2" presStyleIdx="0" presStyleCnt="2"/>
      <dgm:spPr/>
      <dgm:t>
        <a:bodyPr/>
        <a:lstStyle/>
        <a:p>
          <a:endParaRPr lang="en-US"/>
        </a:p>
      </dgm:t>
    </dgm:pt>
    <dgm:pt modelId="{39EBF5AB-0DB0-4569-ABCF-78B096F6D251}" type="pres">
      <dgm:prSet presAssocID="{4B6205FA-E482-4581-9B58-E82171BF460C}" presName="hierRoot2" presStyleCnt="0"/>
      <dgm:spPr/>
      <dgm:t>
        <a:bodyPr/>
        <a:lstStyle/>
        <a:p>
          <a:pPr rtl="1"/>
          <a:endParaRPr lang="ar-EG"/>
        </a:p>
      </dgm:t>
    </dgm:pt>
    <dgm:pt modelId="{F573722C-2E58-4294-B469-2139D707E8E9}" type="pres">
      <dgm:prSet presAssocID="{4B6205FA-E482-4581-9B58-E82171BF460C}" presName="composite2" presStyleCnt="0"/>
      <dgm:spPr/>
      <dgm:t>
        <a:bodyPr/>
        <a:lstStyle/>
        <a:p>
          <a:pPr rtl="1"/>
          <a:endParaRPr lang="ar-EG"/>
        </a:p>
      </dgm:t>
    </dgm:pt>
    <dgm:pt modelId="{18F59BE7-328D-48F8-A648-663B75B785E2}" type="pres">
      <dgm:prSet presAssocID="{4B6205FA-E482-4581-9B58-E82171BF460C}" presName="background2" presStyleLbl="node2" presStyleIdx="0" presStyleCnt="2">
        <dgm:style>
          <a:lnRef idx="2">
            <a:schemeClr val="accent2">
              <a:shade val="50000"/>
            </a:schemeClr>
          </a:lnRef>
          <a:fillRef idx="1">
            <a:schemeClr val="accent2"/>
          </a:fillRef>
          <a:effectRef idx="0">
            <a:schemeClr val="accent2"/>
          </a:effectRef>
          <a:fontRef idx="minor">
            <a:schemeClr val="lt1"/>
          </a:fontRef>
        </dgm:style>
      </dgm:prSet>
      <dgm:spPr/>
      <dgm:t>
        <a:bodyPr/>
        <a:lstStyle/>
        <a:p>
          <a:endParaRPr lang="en-US"/>
        </a:p>
      </dgm:t>
    </dgm:pt>
    <dgm:pt modelId="{5076D4FB-E040-4CA0-9FA2-D989A15A3787}" type="pres">
      <dgm:prSet presAssocID="{4B6205FA-E482-4581-9B58-E82171BF460C}" presName="text2" presStyleLbl="fgAcc2" presStyleIdx="0" presStyleCnt="2">
        <dgm:presLayoutVars>
          <dgm:chPref val="3"/>
        </dgm:presLayoutVars>
      </dgm:prSet>
      <dgm:spPr/>
      <dgm:t>
        <a:bodyPr/>
        <a:lstStyle/>
        <a:p>
          <a:endParaRPr lang="en-US"/>
        </a:p>
      </dgm:t>
    </dgm:pt>
    <dgm:pt modelId="{542EF6F5-B1FF-4838-954C-5CE229E78A90}" type="pres">
      <dgm:prSet presAssocID="{4B6205FA-E482-4581-9B58-E82171BF460C}" presName="hierChild3" presStyleCnt="0"/>
      <dgm:spPr/>
      <dgm:t>
        <a:bodyPr/>
        <a:lstStyle/>
        <a:p>
          <a:pPr rtl="1"/>
          <a:endParaRPr lang="ar-EG"/>
        </a:p>
      </dgm:t>
    </dgm:pt>
    <dgm:pt modelId="{BFA16D5F-2D40-424F-8436-0CC8AB22460D}" type="pres">
      <dgm:prSet presAssocID="{A50E012D-CB2A-4AD3-A2A0-E95F2A56AFF6}" presName="Name10" presStyleLbl="parChTrans1D2" presStyleIdx="1" presStyleCnt="2"/>
      <dgm:spPr/>
      <dgm:t>
        <a:bodyPr/>
        <a:lstStyle/>
        <a:p>
          <a:endParaRPr lang="en-US"/>
        </a:p>
      </dgm:t>
    </dgm:pt>
    <dgm:pt modelId="{27963521-D4A9-4B89-BF14-EA32FE0F3C22}" type="pres">
      <dgm:prSet presAssocID="{F0D37DEA-BCA9-405F-BD8E-4848BD8AE163}" presName="hierRoot2" presStyleCnt="0"/>
      <dgm:spPr/>
      <dgm:t>
        <a:bodyPr/>
        <a:lstStyle/>
        <a:p>
          <a:pPr rtl="1"/>
          <a:endParaRPr lang="ar-EG"/>
        </a:p>
      </dgm:t>
    </dgm:pt>
    <dgm:pt modelId="{9F1408D8-F2B1-4118-9039-5127ECD58BB4}" type="pres">
      <dgm:prSet presAssocID="{F0D37DEA-BCA9-405F-BD8E-4848BD8AE163}" presName="composite2" presStyleCnt="0"/>
      <dgm:spPr/>
      <dgm:t>
        <a:bodyPr/>
        <a:lstStyle/>
        <a:p>
          <a:pPr rtl="1"/>
          <a:endParaRPr lang="ar-EG"/>
        </a:p>
      </dgm:t>
    </dgm:pt>
    <dgm:pt modelId="{371E6ED4-AC23-4AD2-97D4-963D373CEC02}" type="pres">
      <dgm:prSet presAssocID="{F0D37DEA-BCA9-405F-BD8E-4848BD8AE163}" presName="background2" presStyleLbl="node2" presStyleIdx="1" presStyleCnt="2">
        <dgm:style>
          <a:lnRef idx="2">
            <a:schemeClr val="accent2">
              <a:shade val="50000"/>
            </a:schemeClr>
          </a:lnRef>
          <a:fillRef idx="1">
            <a:schemeClr val="accent2"/>
          </a:fillRef>
          <a:effectRef idx="0">
            <a:schemeClr val="accent2"/>
          </a:effectRef>
          <a:fontRef idx="minor">
            <a:schemeClr val="lt1"/>
          </a:fontRef>
        </dgm:style>
      </dgm:prSet>
      <dgm:spPr/>
      <dgm:t>
        <a:bodyPr/>
        <a:lstStyle/>
        <a:p>
          <a:endParaRPr lang="en-US"/>
        </a:p>
      </dgm:t>
    </dgm:pt>
    <dgm:pt modelId="{8A69094C-6F24-446E-9E27-7D9AA466B279}" type="pres">
      <dgm:prSet presAssocID="{F0D37DEA-BCA9-405F-BD8E-4848BD8AE163}" presName="text2" presStyleLbl="fgAcc2" presStyleIdx="1" presStyleCnt="2">
        <dgm:presLayoutVars>
          <dgm:chPref val="3"/>
        </dgm:presLayoutVars>
      </dgm:prSet>
      <dgm:spPr/>
      <dgm:t>
        <a:bodyPr/>
        <a:lstStyle/>
        <a:p>
          <a:endParaRPr lang="en-US"/>
        </a:p>
      </dgm:t>
    </dgm:pt>
    <dgm:pt modelId="{C2FA2033-3F49-4DC5-8A62-13BE7C076DE8}" type="pres">
      <dgm:prSet presAssocID="{F0D37DEA-BCA9-405F-BD8E-4848BD8AE163}" presName="hierChild3" presStyleCnt="0"/>
      <dgm:spPr/>
      <dgm:t>
        <a:bodyPr/>
        <a:lstStyle/>
        <a:p>
          <a:pPr rtl="1"/>
          <a:endParaRPr lang="ar-EG"/>
        </a:p>
      </dgm:t>
    </dgm:pt>
  </dgm:ptLst>
  <dgm:cxnLst>
    <dgm:cxn modelId="{927CFEBF-3723-44CA-A4EA-31E1454427B4}" srcId="{754E2A90-113B-4306-9EB2-F33040EF4A0D}" destId="{F0D37DEA-BCA9-405F-BD8E-4848BD8AE163}" srcOrd="1" destOrd="0" parTransId="{A50E012D-CB2A-4AD3-A2A0-E95F2A56AFF6}" sibTransId="{94E4D5D4-F897-43A4-AF28-EAF1788D5611}"/>
    <dgm:cxn modelId="{2D0CCEF7-0942-46BF-A280-9F6F7126834F}" srcId="{C6C713FC-6400-44B9-A8D4-443267D3D1D6}" destId="{754E2A90-113B-4306-9EB2-F33040EF4A0D}" srcOrd="0" destOrd="0" parTransId="{D3261AE2-A093-49E2-AFBF-D2124DDE9783}" sibTransId="{3EFEFBA3-2117-4D7C-A7B1-840AC28B7736}"/>
    <dgm:cxn modelId="{75082866-B54B-4D22-92DD-32B3251C4EC5}" type="presOf" srcId="{754E2A90-113B-4306-9EB2-F33040EF4A0D}" destId="{7C246F68-4AE9-4C43-AB73-116901FCA35F}" srcOrd="0" destOrd="0" presId="urn:microsoft.com/office/officeart/2005/8/layout/hierarchy1"/>
    <dgm:cxn modelId="{60F51E2E-2049-404D-89C6-35E7E6AF3FD8}" type="presOf" srcId="{C6C713FC-6400-44B9-A8D4-443267D3D1D6}" destId="{38FE2627-88F0-46DD-AD58-D2B979031F7C}" srcOrd="0" destOrd="0" presId="urn:microsoft.com/office/officeart/2005/8/layout/hierarchy1"/>
    <dgm:cxn modelId="{E58653A7-9098-43B2-80B9-D0F5D667F8DD}" type="presOf" srcId="{F0D37DEA-BCA9-405F-BD8E-4848BD8AE163}" destId="{8A69094C-6F24-446E-9E27-7D9AA466B279}" srcOrd="0" destOrd="0" presId="urn:microsoft.com/office/officeart/2005/8/layout/hierarchy1"/>
    <dgm:cxn modelId="{B098DED1-005E-468D-8A33-0DE5945D196D}" srcId="{754E2A90-113B-4306-9EB2-F33040EF4A0D}" destId="{4B6205FA-E482-4581-9B58-E82171BF460C}" srcOrd="0" destOrd="0" parTransId="{164DC5D8-7BE0-4B59-8BB9-F8AD8B2276FD}" sibTransId="{C670BF5F-126F-4C6A-A1E2-7C957CA21918}"/>
    <dgm:cxn modelId="{A81EF464-2C11-487F-B348-EF531E6CCEC5}" type="presOf" srcId="{4B6205FA-E482-4581-9B58-E82171BF460C}" destId="{5076D4FB-E040-4CA0-9FA2-D989A15A3787}" srcOrd="0" destOrd="0" presId="urn:microsoft.com/office/officeart/2005/8/layout/hierarchy1"/>
    <dgm:cxn modelId="{A544C81E-FD7E-4471-BC43-747FC5E2F05A}" type="presOf" srcId="{164DC5D8-7BE0-4B59-8BB9-F8AD8B2276FD}" destId="{E78E53CB-A268-4D39-93B3-E0C736AB1405}" srcOrd="0" destOrd="0" presId="urn:microsoft.com/office/officeart/2005/8/layout/hierarchy1"/>
    <dgm:cxn modelId="{9AE09E25-CB30-4C98-A8D6-55351AFAAFB3}" type="presOf" srcId="{A50E012D-CB2A-4AD3-A2A0-E95F2A56AFF6}" destId="{BFA16D5F-2D40-424F-8436-0CC8AB22460D}" srcOrd="0" destOrd="0" presId="urn:microsoft.com/office/officeart/2005/8/layout/hierarchy1"/>
    <dgm:cxn modelId="{5E029A8C-A5A5-46B0-B2D5-88606029DD45}" type="presParOf" srcId="{38FE2627-88F0-46DD-AD58-D2B979031F7C}" destId="{EEBA6E76-8BC0-4B0C-893D-D65D9DD36D3B}" srcOrd="0" destOrd="0" presId="urn:microsoft.com/office/officeart/2005/8/layout/hierarchy1"/>
    <dgm:cxn modelId="{B74C8343-0D46-4D70-9055-9560228ADFB3}" type="presParOf" srcId="{EEBA6E76-8BC0-4B0C-893D-D65D9DD36D3B}" destId="{4124750C-0736-420B-871E-983FDDA7D171}" srcOrd="0" destOrd="0" presId="urn:microsoft.com/office/officeart/2005/8/layout/hierarchy1"/>
    <dgm:cxn modelId="{5F8FA8EF-3157-47F1-8172-E266FEBB1569}" type="presParOf" srcId="{4124750C-0736-420B-871E-983FDDA7D171}" destId="{222C8AA7-D3E5-419B-AACE-D47936ED1457}" srcOrd="0" destOrd="0" presId="urn:microsoft.com/office/officeart/2005/8/layout/hierarchy1"/>
    <dgm:cxn modelId="{E068E548-920C-42C0-B7E5-71C0B241C974}" type="presParOf" srcId="{4124750C-0736-420B-871E-983FDDA7D171}" destId="{7C246F68-4AE9-4C43-AB73-116901FCA35F}" srcOrd="1" destOrd="0" presId="urn:microsoft.com/office/officeart/2005/8/layout/hierarchy1"/>
    <dgm:cxn modelId="{B46D0C02-AB52-4866-BC32-A8803C431B1F}" type="presParOf" srcId="{EEBA6E76-8BC0-4B0C-893D-D65D9DD36D3B}" destId="{747D0E9D-8E89-4336-BBD0-4FE4A1E5D5C7}" srcOrd="1" destOrd="0" presId="urn:microsoft.com/office/officeart/2005/8/layout/hierarchy1"/>
    <dgm:cxn modelId="{26DAFF04-5871-411C-9E29-617C0E768C62}" type="presParOf" srcId="{747D0E9D-8E89-4336-BBD0-4FE4A1E5D5C7}" destId="{E78E53CB-A268-4D39-93B3-E0C736AB1405}" srcOrd="0" destOrd="0" presId="urn:microsoft.com/office/officeart/2005/8/layout/hierarchy1"/>
    <dgm:cxn modelId="{9F74CDB8-AF66-4C45-A49E-131E7CC7855C}" type="presParOf" srcId="{747D0E9D-8E89-4336-BBD0-4FE4A1E5D5C7}" destId="{39EBF5AB-0DB0-4569-ABCF-78B096F6D251}" srcOrd="1" destOrd="0" presId="urn:microsoft.com/office/officeart/2005/8/layout/hierarchy1"/>
    <dgm:cxn modelId="{71A1A4B5-08E5-451F-8AA7-0D7C988C524B}" type="presParOf" srcId="{39EBF5AB-0DB0-4569-ABCF-78B096F6D251}" destId="{F573722C-2E58-4294-B469-2139D707E8E9}" srcOrd="0" destOrd="0" presId="urn:microsoft.com/office/officeart/2005/8/layout/hierarchy1"/>
    <dgm:cxn modelId="{BF7A6076-AF85-434D-BA84-CC64F4D08A20}" type="presParOf" srcId="{F573722C-2E58-4294-B469-2139D707E8E9}" destId="{18F59BE7-328D-48F8-A648-663B75B785E2}" srcOrd="0" destOrd="0" presId="urn:microsoft.com/office/officeart/2005/8/layout/hierarchy1"/>
    <dgm:cxn modelId="{24A74D38-1717-4DA1-89B2-3879E44FB2C0}" type="presParOf" srcId="{F573722C-2E58-4294-B469-2139D707E8E9}" destId="{5076D4FB-E040-4CA0-9FA2-D989A15A3787}" srcOrd="1" destOrd="0" presId="urn:microsoft.com/office/officeart/2005/8/layout/hierarchy1"/>
    <dgm:cxn modelId="{B823A040-25FF-440C-AB29-7FCAFDA7CE2C}" type="presParOf" srcId="{39EBF5AB-0DB0-4569-ABCF-78B096F6D251}" destId="{542EF6F5-B1FF-4838-954C-5CE229E78A90}" srcOrd="1" destOrd="0" presId="urn:microsoft.com/office/officeart/2005/8/layout/hierarchy1"/>
    <dgm:cxn modelId="{2A61B513-D239-43C9-85A6-7F57EEC8D213}" type="presParOf" srcId="{747D0E9D-8E89-4336-BBD0-4FE4A1E5D5C7}" destId="{BFA16D5F-2D40-424F-8436-0CC8AB22460D}" srcOrd="2" destOrd="0" presId="urn:microsoft.com/office/officeart/2005/8/layout/hierarchy1"/>
    <dgm:cxn modelId="{D431E8BA-9752-4CD6-87CB-6968EBDF11CA}" type="presParOf" srcId="{747D0E9D-8E89-4336-BBD0-4FE4A1E5D5C7}" destId="{27963521-D4A9-4B89-BF14-EA32FE0F3C22}" srcOrd="3" destOrd="0" presId="urn:microsoft.com/office/officeart/2005/8/layout/hierarchy1"/>
    <dgm:cxn modelId="{345D2EF7-6C08-4173-A67C-5697B776C3EE}" type="presParOf" srcId="{27963521-D4A9-4B89-BF14-EA32FE0F3C22}" destId="{9F1408D8-F2B1-4118-9039-5127ECD58BB4}" srcOrd="0" destOrd="0" presId="urn:microsoft.com/office/officeart/2005/8/layout/hierarchy1"/>
    <dgm:cxn modelId="{D36555F0-B6DE-43E5-A23C-4DB624055455}" type="presParOf" srcId="{9F1408D8-F2B1-4118-9039-5127ECD58BB4}" destId="{371E6ED4-AC23-4AD2-97D4-963D373CEC02}" srcOrd="0" destOrd="0" presId="urn:microsoft.com/office/officeart/2005/8/layout/hierarchy1"/>
    <dgm:cxn modelId="{9A0ECAE2-1F76-4514-8501-24499B2FC263}" type="presParOf" srcId="{9F1408D8-F2B1-4118-9039-5127ECD58BB4}" destId="{8A69094C-6F24-446E-9E27-7D9AA466B279}" srcOrd="1" destOrd="0" presId="urn:microsoft.com/office/officeart/2005/8/layout/hierarchy1"/>
    <dgm:cxn modelId="{FA418D9D-63DF-4CD7-A402-71EDD4403412}" type="presParOf" srcId="{27963521-D4A9-4B89-BF14-EA32FE0F3C22}" destId="{C2FA2033-3F49-4DC5-8A62-13BE7C076DE8}" srcOrd="1" destOrd="0" presId="urn:microsoft.com/office/officeart/2005/8/layout/hierarchy1"/>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2982596"/>
            <a:ext cx="10881360" cy="2058035"/>
          </a:xfrm>
        </p:spPr>
        <p:txBody>
          <a:bodyPr/>
          <a:lstStyle/>
          <a:p>
            <a:r>
              <a:rPr lang="en-US" smtClean="0"/>
              <a:t>Click to edit Master title style</a:t>
            </a:r>
            <a:endParaRPr lang="ar-EG"/>
          </a:p>
        </p:txBody>
      </p:sp>
      <p:sp>
        <p:nvSpPr>
          <p:cNvPr id="3" name="Subtitle 2"/>
          <p:cNvSpPr>
            <a:spLocks noGrp="1"/>
          </p:cNvSpPr>
          <p:nvPr>
            <p:ph type="subTitle" idx="1"/>
          </p:nvPr>
        </p:nvSpPr>
        <p:spPr>
          <a:xfrm>
            <a:off x="1920240" y="5440680"/>
            <a:ext cx="8961120" cy="2453640"/>
          </a:xfrm>
        </p:spPr>
        <p:txBody>
          <a:bodyPr/>
          <a:lstStyle>
            <a:lvl1pPr marL="0" indent="0" algn="ctr">
              <a:buNone/>
              <a:defRPr>
                <a:solidFill>
                  <a:schemeClr val="tx1">
                    <a:tint val="75000"/>
                  </a:schemeClr>
                </a:solidFill>
              </a:defRPr>
            </a:lvl1pPr>
            <a:lvl2pPr marL="640080" indent="0" algn="ctr">
              <a:buNone/>
              <a:defRPr>
                <a:solidFill>
                  <a:schemeClr val="tx1">
                    <a:tint val="75000"/>
                  </a:schemeClr>
                </a:solidFill>
              </a:defRPr>
            </a:lvl2pPr>
            <a:lvl3pPr marL="1280160" indent="0" algn="ctr">
              <a:buNone/>
              <a:defRPr>
                <a:solidFill>
                  <a:schemeClr val="tx1">
                    <a:tint val="75000"/>
                  </a:schemeClr>
                </a:solidFill>
              </a:defRPr>
            </a:lvl3pPr>
            <a:lvl4pPr marL="1920240" indent="0" algn="ctr">
              <a:buNone/>
              <a:defRPr>
                <a:solidFill>
                  <a:schemeClr val="tx1">
                    <a:tint val="75000"/>
                  </a:schemeClr>
                </a:solidFill>
              </a:defRPr>
            </a:lvl4pPr>
            <a:lvl5pPr marL="2560320" indent="0" algn="ctr">
              <a:buNone/>
              <a:defRPr>
                <a:solidFill>
                  <a:schemeClr val="tx1">
                    <a:tint val="75000"/>
                  </a:schemeClr>
                </a:solidFill>
              </a:defRPr>
            </a:lvl5pPr>
            <a:lvl6pPr marL="3200400" indent="0" algn="ctr">
              <a:buNone/>
              <a:defRPr>
                <a:solidFill>
                  <a:schemeClr val="tx1">
                    <a:tint val="75000"/>
                  </a:schemeClr>
                </a:solidFill>
              </a:defRPr>
            </a:lvl6pPr>
            <a:lvl7pPr marL="3840480" indent="0" algn="ctr">
              <a:buNone/>
              <a:defRPr>
                <a:solidFill>
                  <a:schemeClr val="tx1">
                    <a:tint val="75000"/>
                  </a:schemeClr>
                </a:solidFill>
              </a:defRPr>
            </a:lvl7pPr>
            <a:lvl8pPr marL="4480560" indent="0" algn="ctr">
              <a:buNone/>
              <a:defRPr>
                <a:solidFill>
                  <a:schemeClr val="tx1">
                    <a:tint val="75000"/>
                  </a:schemeClr>
                </a:solidFill>
              </a:defRPr>
            </a:lvl8pPr>
            <a:lvl9pPr marL="512064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9B81E585-4FC4-4303-8BAA-3F983AA31B9E}" type="datetimeFigureOut">
              <a:rPr lang="ar-EG" smtClean="0"/>
              <a:pPr/>
              <a:t>04/12/1432</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3267072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9B81E585-4FC4-4303-8BAA-3F983AA31B9E}" type="datetimeFigureOut">
              <a:rPr lang="ar-EG" smtClean="0"/>
              <a:pPr/>
              <a:t>04/12/1432</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573100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994959" y="537845"/>
            <a:ext cx="4031615" cy="11470323"/>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895668" y="537845"/>
            <a:ext cx="11885930" cy="114703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9B81E585-4FC4-4303-8BAA-3F983AA31B9E}" type="datetimeFigureOut">
              <a:rPr lang="ar-EG" smtClean="0"/>
              <a:pPr/>
              <a:t>04/12/1432</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2888517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9B81E585-4FC4-4303-8BAA-3F983AA31B9E}" type="datetimeFigureOut">
              <a:rPr lang="ar-EG" smtClean="0"/>
              <a:pPr/>
              <a:t>04/12/1432</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1450015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11238" y="6169661"/>
            <a:ext cx="10881360" cy="1906905"/>
          </a:xfrm>
        </p:spPr>
        <p:txBody>
          <a:bodyPr anchor="t"/>
          <a:lstStyle>
            <a:lvl1pPr algn="r">
              <a:defRPr sz="5600" b="1" cap="all"/>
            </a:lvl1pPr>
          </a:lstStyle>
          <a:p>
            <a:r>
              <a:rPr lang="en-US" smtClean="0"/>
              <a:t>Click to edit Master title style</a:t>
            </a:r>
            <a:endParaRPr lang="ar-EG"/>
          </a:p>
        </p:txBody>
      </p:sp>
      <p:sp>
        <p:nvSpPr>
          <p:cNvPr id="3" name="Text Placeholder 2"/>
          <p:cNvSpPr>
            <a:spLocks noGrp="1"/>
          </p:cNvSpPr>
          <p:nvPr>
            <p:ph type="body" idx="1"/>
          </p:nvPr>
        </p:nvSpPr>
        <p:spPr>
          <a:xfrm>
            <a:off x="1011238" y="4069399"/>
            <a:ext cx="10881360" cy="2100262"/>
          </a:xfrm>
        </p:spPr>
        <p:txBody>
          <a:bodyPr anchor="b"/>
          <a:lstStyle>
            <a:lvl1pPr marL="0" indent="0">
              <a:buNone/>
              <a:defRPr sz="2800">
                <a:solidFill>
                  <a:schemeClr val="tx1">
                    <a:tint val="75000"/>
                  </a:schemeClr>
                </a:solidFill>
              </a:defRPr>
            </a:lvl1pPr>
            <a:lvl2pPr marL="640080" indent="0">
              <a:buNone/>
              <a:defRPr sz="2500">
                <a:solidFill>
                  <a:schemeClr val="tx1">
                    <a:tint val="75000"/>
                  </a:schemeClr>
                </a:solidFill>
              </a:defRPr>
            </a:lvl2pPr>
            <a:lvl3pPr marL="1280160" indent="0">
              <a:buNone/>
              <a:defRPr sz="2200">
                <a:solidFill>
                  <a:schemeClr val="tx1">
                    <a:tint val="75000"/>
                  </a:schemeClr>
                </a:solidFill>
              </a:defRPr>
            </a:lvl3pPr>
            <a:lvl4pPr marL="1920240" indent="0">
              <a:buNone/>
              <a:defRPr sz="2000">
                <a:solidFill>
                  <a:schemeClr val="tx1">
                    <a:tint val="75000"/>
                  </a:schemeClr>
                </a:solidFill>
              </a:defRPr>
            </a:lvl4pPr>
            <a:lvl5pPr marL="2560320" indent="0">
              <a:buNone/>
              <a:defRPr sz="2000">
                <a:solidFill>
                  <a:schemeClr val="tx1">
                    <a:tint val="75000"/>
                  </a:schemeClr>
                </a:solidFill>
              </a:defRPr>
            </a:lvl5pPr>
            <a:lvl6pPr marL="3200400" indent="0">
              <a:buNone/>
              <a:defRPr sz="2000">
                <a:solidFill>
                  <a:schemeClr val="tx1">
                    <a:tint val="75000"/>
                  </a:schemeClr>
                </a:solidFill>
              </a:defRPr>
            </a:lvl6pPr>
            <a:lvl7pPr marL="3840480" indent="0">
              <a:buNone/>
              <a:defRPr sz="2000">
                <a:solidFill>
                  <a:schemeClr val="tx1">
                    <a:tint val="75000"/>
                  </a:schemeClr>
                </a:solidFill>
              </a:defRPr>
            </a:lvl7pPr>
            <a:lvl8pPr marL="4480560" indent="0">
              <a:buNone/>
              <a:defRPr sz="2000">
                <a:solidFill>
                  <a:schemeClr val="tx1">
                    <a:tint val="75000"/>
                  </a:schemeClr>
                </a:solidFill>
              </a:defRPr>
            </a:lvl8pPr>
            <a:lvl9pPr marL="5120640" indent="0">
              <a:buNone/>
              <a:defRPr sz="2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81E585-4FC4-4303-8BAA-3F983AA31B9E}" type="datetimeFigureOut">
              <a:rPr lang="ar-EG" smtClean="0"/>
              <a:pPr/>
              <a:t>04/12/1432</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2520035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895669" y="3135948"/>
            <a:ext cx="7958772" cy="887222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9067800" y="3135948"/>
            <a:ext cx="7958773" cy="887222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9B81E585-4FC4-4303-8BAA-3F983AA31B9E}" type="datetimeFigureOut">
              <a:rPr lang="ar-EG" smtClean="0"/>
              <a:pPr/>
              <a:t>04/12/1432</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2792089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40080" y="384493"/>
            <a:ext cx="11521440" cy="1600200"/>
          </a:xfrm>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640080" y="2149158"/>
            <a:ext cx="5656263" cy="895667"/>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640080" y="3044825"/>
            <a:ext cx="5656263"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6503036" y="2149158"/>
            <a:ext cx="5658485" cy="895667"/>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6503036" y="3044825"/>
            <a:ext cx="5658485" cy="5531803"/>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9B81E585-4FC4-4303-8BAA-3F983AA31B9E}" type="datetimeFigureOut">
              <a:rPr lang="ar-EG" smtClean="0"/>
              <a:pPr/>
              <a:t>04/12/1432</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3528533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9B81E585-4FC4-4303-8BAA-3F983AA31B9E}" type="datetimeFigureOut">
              <a:rPr lang="ar-EG" smtClean="0"/>
              <a:pPr/>
              <a:t>04/12/1432</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3297657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81E585-4FC4-4303-8BAA-3F983AA31B9E}" type="datetimeFigureOut">
              <a:rPr lang="ar-EG" smtClean="0"/>
              <a:pPr/>
              <a:t>04/12/1432</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3918294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0081" y="382270"/>
            <a:ext cx="4211638" cy="1626870"/>
          </a:xfrm>
        </p:spPr>
        <p:txBody>
          <a:bodyPr anchor="b"/>
          <a:lstStyle>
            <a:lvl1pPr algn="r">
              <a:defRPr sz="2800" b="1"/>
            </a:lvl1pPr>
          </a:lstStyle>
          <a:p>
            <a:r>
              <a:rPr lang="en-US" smtClean="0"/>
              <a:t>Click to edit Master title style</a:t>
            </a:r>
            <a:endParaRPr lang="ar-EG"/>
          </a:p>
        </p:txBody>
      </p:sp>
      <p:sp>
        <p:nvSpPr>
          <p:cNvPr id="3" name="Content Placeholder 2"/>
          <p:cNvSpPr>
            <a:spLocks noGrp="1"/>
          </p:cNvSpPr>
          <p:nvPr>
            <p:ph idx="1"/>
          </p:nvPr>
        </p:nvSpPr>
        <p:spPr>
          <a:xfrm>
            <a:off x="5005070" y="382271"/>
            <a:ext cx="7156450" cy="8194358"/>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640081" y="2009141"/>
            <a:ext cx="4211638" cy="6567488"/>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81E585-4FC4-4303-8BAA-3F983AA31B9E}" type="datetimeFigureOut">
              <a:rPr lang="ar-EG" smtClean="0"/>
              <a:pPr/>
              <a:t>04/12/1432</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279579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09203" y="6720840"/>
            <a:ext cx="7680960" cy="793433"/>
          </a:xfrm>
        </p:spPr>
        <p:txBody>
          <a:bodyPr anchor="b"/>
          <a:lstStyle>
            <a:lvl1pPr algn="r">
              <a:defRPr sz="2800" b="1"/>
            </a:lvl1pPr>
          </a:lstStyle>
          <a:p>
            <a:r>
              <a:rPr lang="en-US" smtClean="0"/>
              <a:t>Click to edit Master title style</a:t>
            </a:r>
            <a:endParaRPr lang="ar-EG"/>
          </a:p>
        </p:txBody>
      </p:sp>
      <p:sp>
        <p:nvSpPr>
          <p:cNvPr id="3" name="Picture Placeholder 2"/>
          <p:cNvSpPr>
            <a:spLocks noGrp="1"/>
          </p:cNvSpPr>
          <p:nvPr>
            <p:ph type="pic" idx="1"/>
          </p:nvPr>
        </p:nvSpPr>
        <p:spPr>
          <a:xfrm>
            <a:off x="2509203" y="857885"/>
            <a:ext cx="7680960" cy="5760720"/>
          </a:xfrm>
        </p:spPr>
        <p:txBody>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endParaRPr lang="ar-EG"/>
          </a:p>
        </p:txBody>
      </p:sp>
      <p:sp>
        <p:nvSpPr>
          <p:cNvPr id="4" name="Text Placeholder 3"/>
          <p:cNvSpPr>
            <a:spLocks noGrp="1"/>
          </p:cNvSpPr>
          <p:nvPr>
            <p:ph type="body" sz="half" idx="2"/>
          </p:nvPr>
        </p:nvSpPr>
        <p:spPr>
          <a:xfrm>
            <a:off x="2509203" y="7514273"/>
            <a:ext cx="7680960" cy="1126807"/>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81E585-4FC4-4303-8BAA-3F983AA31B9E}" type="datetimeFigureOut">
              <a:rPr lang="ar-EG" smtClean="0"/>
              <a:pPr/>
              <a:t>04/12/1432</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122755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3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40080" y="384493"/>
            <a:ext cx="11521440" cy="1600200"/>
          </a:xfrm>
          <a:prstGeom prst="rect">
            <a:avLst/>
          </a:prstGeom>
        </p:spPr>
        <p:txBody>
          <a:bodyPr vert="horz" lIns="128016" tIns="64008" rIns="128016" bIns="64008"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640080" y="2240281"/>
            <a:ext cx="11521440" cy="6336348"/>
          </a:xfrm>
          <a:prstGeom prst="rect">
            <a:avLst/>
          </a:prstGeom>
        </p:spPr>
        <p:txBody>
          <a:bodyPr vert="horz" lIns="128016" tIns="64008" rIns="128016" bIns="64008"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9174480" y="8898891"/>
            <a:ext cx="2987040" cy="511175"/>
          </a:xfrm>
          <a:prstGeom prst="rect">
            <a:avLst/>
          </a:prstGeom>
        </p:spPr>
        <p:txBody>
          <a:bodyPr vert="horz" lIns="128016" tIns="64008" rIns="128016" bIns="64008" rtlCol="1" anchor="ctr"/>
          <a:lstStyle>
            <a:lvl1pPr algn="r">
              <a:defRPr sz="1700">
                <a:solidFill>
                  <a:schemeClr val="tx1">
                    <a:tint val="75000"/>
                  </a:schemeClr>
                </a:solidFill>
              </a:defRPr>
            </a:lvl1pPr>
          </a:lstStyle>
          <a:p>
            <a:fld id="{9B81E585-4FC4-4303-8BAA-3F983AA31B9E}" type="datetimeFigureOut">
              <a:rPr lang="ar-EG" smtClean="0"/>
              <a:pPr/>
              <a:t>04/12/1432</a:t>
            </a:fld>
            <a:endParaRPr lang="ar-EG"/>
          </a:p>
        </p:txBody>
      </p:sp>
      <p:sp>
        <p:nvSpPr>
          <p:cNvPr id="5" name="Footer Placeholder 4"/>
          <p:cNvSpPr>
            <a:spLocks noGrp="1"/>
          </p:cNvSpPr>
          <p:nvPr>
            <p:ph type="ftr" sz="quarter" idx="3"/>
          </p:nvPr>
        </p:nvSpPr>
        <p:spPr>
          <a:xfrm>
            <a:off x="4373880" y="8898891"/>
            <a:ext cx="4053840" cy="511175"/>
          </a:xfrm>
          <a:prstGeom prst="rect">
            <a:avLst/>
          </a:prstGeom>
        </p:spPr>
        <p:txBody>
          <a:bodyPr vert="horz" lIns="128016" tIns="64008" rIns="128016" bIns="64008" rtlCol="1" anchor="ctr"/>
          <a:lstStyle>
            <a:lvl1pPr algn="ctr">
              <a:defRPr sz="17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640080" y="8898891"/>
            <a:ext cx="2987040" cy="511175"/>
          </a:xfrm>
          <a:prstGeom prst="rect">
            <a:avLst/>
          </a:prstGeom>
        </p:spPr>
        <p:txBody>
          <a:bodyPr vert="horz" lIns="128016" tIns="64008" rIns="128016" bIns="64008" rtlCol="1" anchor="ctr"/>
          <a:lstStyle>
            <a:lvl1pPr algn="l">
              <a:defRPr sz="1700">
                <a:solidFill>
                  <a:schemeClr val="tx1">
                    <a:tint val="75000"/>
                  </a:schemeClr>
                </a:solidFill>
              </a:defRPr>
            </a:lvl1pPr>
          </a:lstStyle>
          <a:p>
            <a:fld id="{9188FBE4-E181-46DA-94B2-9174D7ACD878}" type="slidenum">
              <a:rPr lang="ar-EG" smtClean="0"/>
              <a:pPr/>
              <a:t>‹#›</a:t>
            </a:fld>
            <a:endParaRPr lang="ar-EG"/>
          </a:p>
        </p:txBody>
      </p:sp>
    </p:spTree>
    <p:extLst>
      <p:ext uri="{BB962C8B-B14F-4D97-AF65-F5344CB8AC3E}">
        <p14:creationId xmlns:p14="http://schemas.microsoft.com/office/powerpoint/2010/main" xmlns="" val="38401722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80160" rtl="1" eaLnBrk="1" latinLnBrk="0" hangingPunct="1">
        <a:spcBef>
          <a:spcPct val="0"/>
        </a:spcBef>
        <a:buNone/>
        <a:defRPr sz="6200" kern="1200">
          <a:solidFill>
            <a:schemeClr val="tx1"/>
          </a:solidFill>
          <a:latin typeface="+mj-lt"/>
          <a:ea typeface="+mj-ea"/>
          <a:cs typeface="+mj-cs"/>
        </a:defRPr>
      </a:lvl1pPr>
    </p:titleStyle>
    <p:bodyStyle>
      <a:lvl1pPr marL="480060" indent="-480060" algn="r" defTabSz="1280160" rtl="1" eaLnBrk="1" latinLnBrk="0" hangingPunct="1">
        <a:spcBef>
          <a:spcPct val="20000"/>
        </a:spcBef>
        <a:buFont typeface="Arial" pitchFamily="34" charset="0"/>
        <a:buChar char="•"/>
        <a:defRPr sz="4500" kern="1200">
          <a:solidFill>
            <a:schemeClr val="tx1"/>
          </a:solidFill>
          <a:latin typeface="+mn-lt"/>
          <a:ea typeface="+mn-ea"/>
          <a:cs typeface="+mn-cs"/>
        </a:defRPr>
      </a:lvl1pPr>
      <a:lvl2pPr marL="1040130" indent="-400050" algn="r" defTabSz="1280160" rtl="1" eaLnBrk="1" latinLnBrk="0" hangingPunct="1">
        <a:spcBef>
          <a:spcPct val="20000"/>
        </a:spcBef>
        <a:buFont typeface="Arial" pitchFamily="34" charset="0"/>
        <a:buChar char="–"/>
        <a:defRPr sz="3900" kern="1200">
          <a:solidFill>
            <a:schemeClr val="tx1"/>
          </a:solidFill>
          <a:latin typeface="+mn-lt"/>
          <a:ea typeface="+mn-ea"/>
          <a:cs typeface="+mn-cs"/>
        </a:defRPr>
      </a:lvl2pPr>
      <a:lvl3pPr marL="1600200" indent="-320040" algn="r" defTabSz="1280160" rtl="1" eaLnBrk="1" latinLnBrk="0" hangingPunct="1">
        <a:spcBef>
          <a:spcPct val="20000"/>
        </a:spcBef>
        <a:buFont typeface="Arial" pitchFamily="34" charset="0"/>
        <a:buChar char="•"/>
        <a:defRPr sz="3400" kern="1200">
          <a:solidFill>
            <a:schemeClr val="tx1"/>
          </a:solidFill>
          <a:latin typeface="+mn-lt"/>
          <a:ea typeface="+mn-ea"/>
          <a:cs typeface="+mn-cs"/>
        </a:defRPr>
      </a:lvl3pPr>
      <a:lvl4pPr marL="224028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4pPr>
      <a:lvl5pPr marL="288036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5pPr>
      <a:lvl6pPr marL="352044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6pPr>
      <a:lvl7pPr marL="416052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7pPr>
      <a:lvl8pPr marL="480060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8pPr>
      <a:lvl9pPr marL="5440680" indent="-320040" algn="r" defTabSz="1280160" rtl="1" eaLnBrk="1" latinLnBrk="0" hangingPunct="1">
        <a:spcBef>
          <a:spcPct val="20000"/>
        </a:spcBef>
        <a:buFont typeface="Arial" pitchFamily="34" charset="0"/>
        <a:buChar char="•"/>
        <a:defRPr sz="2800" kern="1200">
          <a:solidFill>
            <a:schemeClr val="tx1"/>
          </a:solidFill>
          <a:latin typeface="+mn-lt"/>
          <a:ea typeface="+mn-ea"/>
          <a:cs typeface="+mn-cs"/>
        </a:defRPr>
      </a:lvl9pPr>
    </p:bodyStyle>
    <p:otherStyle>
      <a:defPPr>
        <a:defRPr lang="ar-EG"/>
      </a:defPPr>
      <a:lvl1pPr marL="0" algn="r" defTabSz="1280160" rtl="1" eaLnBrk="1" latinLnBrk="0" hangingPunct="1">
        <a:defRPr sz="2500" kern="1200">
          <a:solidFill>
            <a:schemeClr val="tx1"/>
          </a:solidFill>
          <a:latin typeface="+mn-lt"/>
          <a:ea typeface="+mn-ea"/>
          <a:cs typeface="+mn-cs"/>
        </a:defRPr>
      </a:lvl1pPr>
      <a:lvl2pPr marL="640080" algn="r" defTabSz="1280160" rtl="1" eaLnBrk="1" latinLnBrk="0" hangingPunct="1">
        <a:defRPr sz="2500" kern="1200">
          <a:solidFill>
            <a:schemeClr val="tx1"/>
          </a:solidFill>
          <a:latin typeface="+mn-lt"/>
          <a:ea typeface="+mn-ea"/>
          <a:cs typeface="+mn-cs"/>
        </a:defRPr>
      </a:lvl2pPr>
      <a:lvl3pPr marL="1280160" algn="r" defTabSz="1280160" rtl="1" eaLnBrk="1" latinLnBrk="0" hangingPunct="1">
        <a:defRPr sz="2500" kern="1200">
          <a:solidFill>
            <a:schemeClr val="tx1"/>
          </a:solidFill>
          <a:latin typeface="+mn-lt"/>
          <a:ea typeface="+mn-ea"/>
          <a:cs typeface="+mn-cs"/>
        </a:defRPr>
      </a:lvl3pPr>
      <a:lvl4pPr marL="1920240" algn="r" defTabSz="1280160" rtl="1" eaLnBrk="1" latinLnBrk="0" hangingPunct="1">
        <a:defRPr sz="2500" kern="1200">
          <a:solidFill>
            <a:schemeClr val="tx1"/>
          </a:solidFill>
          <a:latin typeface="+mn-lt"/>
          <a:ea typeface="+mn-ea"/>
          <a:cs typeface="+mn-cs"/>
        </a:defRPr>
      </a:lvl4pPr>
      <a:lvl5pPr marL="2560320" algn="r" defTabSz="1280160" rtl="1" eaLnBrk="1" latinLnBrk="0" hangingPunct="1">
        <a:defRPr sz="2500" kern="1200">
          <a:solidFill>
            <a:schemeClr val="tx1"/>
          </a:solidFill>
          <a:latin typeface="+mn-lt"/>
          <a:ea typeface="+mn-ea"/>
          <a:cs typeface="+mn-cs"/>
        </a:defRPr>
      </a:lvl5pPr>
      <a:lvl6pPr marL="3200400" algn="r" defTabSz="1280160" rtl="1" eaLnBrk="1" latinLnBrk="0" hangingPunct="1">
        <a:defRPr sz="2500" kern="1200">
          <a:solidFill>
            <a:schemeClr val="tx1"/>
          </a:solidFill>
          <a:latin typeface="+mn-lt"/>
          <a:ea typeface="+mn-ea"/>
          <a:cs typeface="+mn-cs"/>
        </a:defRPr>
      </a:lvl6pPr>
      <a:lvl7pPr marL="3840480" algn="r" defTabSz="1280160" rtl="1" eaLnBrk="1" latinLnBrk="0" hangingPunct="1">
        <a:defRPr sz="2500" kern="1200">
          <a:solidFill>
            <a:schemeClr val="tx1"/>
          </a:solidFill>
          <a:latin typeface="+mn-lt"/>
          <a:ea typeface="+mn-ea"/>
          <a:cs typeface="+mn-cs"/>
        </a:defRPr>
      </a:lvl7pPr>
      <a:lvl8pPr marL="4480560" algn="r" defTabSz="1280160" rtl="1" eaLnBrk="1" latinLnBrk="0" hangingPunct="1">
        <a:defRPr sz="2500" kern="1200">
          <a:solidFill>
            <a:schemeClr val="tx1"/>
          </a:solidFill>
          <a:latin typeface="+mn-lt"/>
          <a:ea typeface="+mn-ea"/>
          <a:cs typeface="+mn-cs"/>
        </a:defRPr>
      </a:lvl8pPr>
      <a:lvl9pPr marL="5120640" algn="r" defTabSz="1280160" rtl="1"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diagramColors" Target="../diagrams/colors1.xml"/><Relationship Id="rId10" Type="http://schemas.openxmlformats.org/officeDocument/2006/relationships/image" Target="../media/image6.gif"/><Relationship Id="rId4" Type="http://schemas.openxmlformats.org/officeDocument/2006/relationships/diagramQuickStyle" Target="../diagrams/quickStyle1.xml"/><Relationship Id="rId9"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pn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gif"/><Relationship Id="rId1" Type="http://schemas.openxmlformats.org/officeDocument/2006/relationships/slideLayout" Target="../slideLayouts/slideLayout7.xml"/><Relationship Id="rId5" Type="http://schemas.openxmlformats.org/officeDocument/2006/relationships/image" Target="../media/image45.jpeg"/><Relationship Id="rId4" Type="http://schemas.openxmlformats.org/officeDocument/2006/relationships/image" Target="../media/image44.jpeg"/></Relationships>
</file>

<file path=ppt/slides/_rels/slide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7.xml"/><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15312" y="800072"/>
            <a:ext cx="4414846" cy="7509748"/>
          </a:xfrm>
          <a:prstGeom prst="rect">
            <a:avLst/>
          </a:prstGeom>
        </p:spPr>
        <p:txBody>
          <a:bodyPr wrap="square">
            <a:spAutoFit/>
          </a:bodyPr>
          <a:lstStyle/>
          <a:p>
            <a:r>
              <a:rPr lang="ar-EG" sz="1800" b="1" u="sng" dirty="0" smtClean="0"/>
              <a:t> </a:t>
            </a:r>
            <a:r>
              <a:rPr lang="ar-EG" sz="1800" b="1" u="sng" dirty="0" smtClean="0">
                <a:ln w="10541" cmpd="sng">
                  <a:solidFill>
                    <a:schemeClr val="accent2">
                      <a:lumMod val="75000"/>
                    </a:schemeClr>
                  </a:solidFill>
                  <a:prstDash val="solid"/>
                </a:ln>
                <a:solidFill>
                  <a:schemeClr val="accent2">
                    <a:lumMod val="75000"/>
                  </a:schemeClr>
                </a:solidFill>
              </a:rPr>
              <a:t>اولا : الشروط الفنية لاختيار موقع التوصيلات الصحية :</a:t>
            </a:r>
          </a:p>
          <a:p>
            <a:r>
              <a:rPr lang="ar-EG" sz="1600" b="1" dirty="0" smtClean="0"/>
              <a:t>  </a:t>
            </a:r>
          </a:p>
          <a:p>
            <a:r>
              <a:rPr lang="ar-EG" sz="1600" b="1" dirty="0" smtClean="0"/>
              <a:t>1- أن يكون أطوالها اقل ما يمكن عند اتصالها بالمجاري العمومية والخاصة ، تخفيفا للنفقات ، والحصول على اكبر ميل ممكن للمواسير .</a:t>
            </a:r>
          </a:p>
          <a:p>
            <a:r>
              <a:rPr lang="ar-EG" sz="1600" b="1" dirty="0" smtClean="0"/>
              <a:t>2- ألا يمر أي جزء من المجاري تحت المباني قدر الامكان بشرط ألا يؤدي ذلك إلى زيادة أطوالها أو زيادة التكاليف .</a:t>
            </a:r>
          </a:p>
          <a:p>
            <a:r>
              <a:rPr lang="ar-EG" sz="1600" b="1" dirty="0" smtClean="0"/>
              <a:t>3- الاقتصاد ما أمكن في عدد غرف التفتيش نظرا لتكلفتها العالية مما يؤدي إلى زيادة التكاليف الكلية للصرف الخارجي. </a:t>
            </a:r>
          </a:p>
          <a:p>
            <a:r>
              <a:rPr lang="ar-EG" sz="1600" b="1" dirty="0" smtClean="0"/>
              <a:t> وتخطط مجاري المبنى على المسقط الأفقي له ، بعد تعيين المجرى العمومي أو الخاص له في حالة المباني المنعزلة بحيث يبين على الرسم مواقع الأعمدة المختلفة والجاليترابات وغرف التفتيش ، على أن تعطى أرقام مسلسلة لسهولة تمييزها ، ثم يعين أكثر أعمدة العمل أو الجاليتربات بعدا عن المجرى العمومي الذي يعرف منسوبها ويقسم الفرق بين المنسوبين على الطول المقاس من الرسم بين خط مجرى المنزل والمجرى العمومي بمعرفة متوسط الانحدار ويجري تعديله في حالة عدم مناسبته .</a:t>
            </a:r>
          </a:p>
          <a:p>
            <a:r>
              <a:rPr lang="ar-EG" sz="1600" b="1" dirty="0" smtClean="0"/>
              <a:t> وتقاس بعد ذلك أطوال المجاري من غرف التفتيش وتدون على الرسم مع حساب كمية المياه التي يمكن أن تمر في كل مجرى وتعين أقطارها وميولها وتحسب مناسيب الغرف وتوضح على الرسم وتعمل المراجعة الكافية لمراعاة ترك مسافة رأسية من منسوب قاع آخر غرفة ومنسوب المجاري العام لعمل الانحدار الكافي .</a:t>
            </a:r>
          </a:p>
          <a:p>
            <a:r>
              <a:rPr lang="ar-EG" sz="1600" b="1" dirty="0" smtClean="0"/>
              <a:t> </a:t>
            </a:r>
          </a:p>
          <a:p>
            <a:r>
              <a:rPr lang="ar-EG" sz="1600" b="1" dirty="0" smtClean="0"/>
              <a:t> ويراعى عند تحديد ميول مجاري المبنى ومناسيب عرف التفتيش أن يكون قاعها منحدرا بحيث لا تسمح بترسيب المواد الصلبة وحفظها نظيفا فيكون الفرق بين المدخل والمخرج بها من 3 : 5 سم كما يجب أن تكون هذه الغرف اقرب ما يمكن عند توصيلات أعمدة الصرف والعمل كما يراعي توصيل كل مجموعة متقاربة منها إلى غرفة تفتيش واحدة</a:t>
            </a:r>
            <a:endParaRPr lang="ar-EG" sz="1600" b="1" dirty="0"/>
          </a:p>
        </p:txBody>
      </p:sp>
      <p:graphicFrame>
        <p:nvGraphicFramePr>
          <p:cNvPr id="3" name="Diagram 2"/>
          <p:cNvGraphicFramePr/>
          <p:nvPr>
            <p:extLst>
              <p:ext uri="{D42A27DB-BD31-4B8C-83A1-F6EECF244321}">
                <p14:modId xmlns="" xmlns:p14="http://schemas.microsoft.com/office/powerpoint/2010/main" val="1688994493"/>
              </p:ext>
            </p:extLst>
          </p:nvPr>
        </p:nvGraphicFramePr>
        <p:xfrm>
          <a:off x="3714776" y="228568"/>
          <a:ext cx="4972040" cy="27146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7543808" y="228568"/>
            <a:ext cx="4714908"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ar-EG" sz="2400" b="1" u="sng" cap="all" dirty="0" smtClean="0">
                <a:ln w="0">
                  <a:solidFill>
                    <a:srgbClr val="6B633D"/>
                  </a:solidFill>
                </a:ln>
                <a:solidFill>
                  <a:srgbClr val="6B633D"/>
                </a:solidFill>
                <a:effectLst>
                  <a:reflection blurRad="12700" stA="50000" endPos="50000" dist="5000" dir="5400000" sy="-100000" rotWithShape="0"/>
                </a:effectLst>
              </a:rPr>
              <a:t>التوصيلات الصحية</a:t>
            </a:r>
            <a:endParaRPr lang="ar-EG" sz="2400" b="1" u="sng" cap="all" dirty="0">
              <a:ln w="0">
                <a:solidFill>
                  <a:srgbClr val="6B633D"/>
                </a:solidFill>
              </a:ln>
              <a:solidFill>
                <a:srgbClr val="6B633D"/>
              </a:solidFill>
              <a:effectLst>
                <a:reflection blurRad="12700" stA="50000" endPos="50000" dist="5000" dir="5400000" sy="-100000" rotWithShape="0"/>
              </a:effectLst>
            </a:endParaRPr>
          </a:p>
        </p:txBody>
      </p:sp>
      <p:pic>
        <p:nvPicPr>
          <p:cNvPr id="1026" name="Picture 2" descr="C:\Documents and Settings\heba\Desktop\Picture2.png"/>
          <p:cNvPicPr>
            <a:picLocks noChangeAspect="1" noChangeArrowheads="1"/>
          </p:cNvPicPr>
          <p:nvPr/>
        </p:nvPicPr>
        <p:blipFill>
          <a:blip r:embed="rId6">
            <a:clrChange>
              <a:clrFrom>
                <a:srgbClr val="EEEEEE"/>
              </a:clrFrom>
              <a:clrTo>
                <a:srgbClr val="EEEEEE">
                  <a:alpha val="0"/>
                </a:srgbClr>
              </a:clrTo>
            </a:clrChange>
            <a:lum bright="10000" contrast="10000"/>
          </a:blip>
          <a:srcRect/>
          <a:stretch>
            <a:fillRect/>
          </a:stretch>
        </p:blipFill>
        <p:spPr bwMode="auto">
          <a:xfrm>
            <a:off x="154272" y="5157790"/>
            <a:ext cx="3674760" cy="4286280"/>
          </a:xfrm>
          <a:prstGeom prst="rect">
            <a:avLst/>
          </a:prstGeom>
          <a:noFill/>
        </p:spPr>
      </p:pic>
      <p:pic>
        <p:nvPicPr>
          <p:cNvPr id="1027" name="Picture 3" descr="C:\Documents and Settings\heba\Desktop\Picture3.png"/>
          <p:cNvPicPr>
            <a:picLocks noChangeAspect="1" noChangeArrowheads="1"/>
          </p:cNvPicPr>
          <p:nvPr/>
        </p:nvPicPr>
        <p:blipFill>
          <a:blip r:embed="rId7">
            <a:clrChange>
              <a:clrFrom>
                <a:srgbClr val="ECECEC"/>
              </a:clrFrom>
              <a:clrTo>
                <a:srgbClr val="ECECEC">
                  <a:alpha val="0"/>
                </a:srgbClr>
              </a:clrTo>
            </a:clrChange>
            <a:lum bright="10000" contrast="10000"/>
          </a:blip>
          <a:srcRect/>
          <a:stretch>
            <a:fillRect/>
          </a:stretch>
        </p:blipFill>
        <p:spPr bwMode="auto">
          <a:xfrm>
            <a:off x="3971908" y="3171779"/>
            <a:ext cx="4214842" cy="6308367"/>
          </a:xfrm>
          <a:prstGeom prst="rect">
            <a:avLst/>
          </a:prstGeom>
          <a:noFill/>
        </p:spPr>
      </p:pic>
      <p:pic>
        <p:nvPicPr>
          <p:cNvPr id="6146" name="Picture 2" descr="http://www.duravit.com.eg/dimg/51617_web_prod_normal.jpg"/>
          <p:cNvPicPr>
            <a:picLocks noChangeAspect="1" noChangeArrowheads="1"/>
          </p:cNvPicPr>
          <p:nvPr/>
        </p:nvPicPr>
        <p:blipFill>
          <a:blip r:embed="rId8">
            <a:clrChange>
              <a:clrFrom>
                <a:srgbClr val="FFFFFF"/>
              </a:clrFrom>
              <a:clrTo>
                <a:srgbClr val="FFFFFF">
                  <a:alpha val="0"/>
                </a:srgbClr>
              </a:clrTo>
            </a:clrChange>
            <a:lum contrast="10000"/>
          </a:blip>
          <a:srcRect/>
          <a:stretch>
            <a:fillRect/>
          </a:stretch>
        </p:blipFill>
        <p:spPr bwMode="auto">
          <a:xfrm>
            <a:off x="3114652" y="300006"/>
            <a:ext cx="1263024" cy="1857388"/>
          </a:xfrm>
          <a:prstGeom prst="rect">
            <a:avLst/>
          </a:prstGeom>
          <a:noFill/>
        </p:spPr>
      </p:pic>
      <p:pic>
        <p:nvPicPr>
          <p:cNvPr id="6150" name="Picture 6" descr="http://images.lowes.com/product/converted/046224/046224016687xl.jpg"/>
          <p:cNvPicPr>
            <a:picLocks noChangeAspect="1" noChangeArrowheads="1"/>
          </p:cNvPicPr>
          <p:nvPr/>
        </p:nvPicPr>
        <p:blipFill>
          <a:blip r:embed="rId9">
            <a:clrChange>
              <a:clrFrom>
                <a:srgbClr val="FFFFFF"/>
              </a:clrFrom>
              <a:clrTo>
                <a:srgbClr val="FFFFFF">
                  <a:alpha val="0"/>
                </a:srgbClr>
              </a:clrTo>
            </a:clrChange>
            <a:lum contrast="10000"/>
          </a:blip>
          <a:srcRect/>
          <a:stretch>
            <a:fillRect/>
          </a:stretch>
        </p:blipFill>
        <p:spPr bwMode="auto">
          <a:xfrm>
            <a:off x="-600124" y="-128622"/>
            <a:ext cx="5000660" cy="5000660"/>
          </a:xfrm>
          <a:prstGeom prst="rect">
            <a:avLst/>
          </a:prstGeom>
          <a:noFill/>
        </p:spPr>
      </p:pic>
      <p:pic>
        <p:nvPicPr>
          <p:cNvPr id="6152" name="Picture 8" descr="انبثاق داخليّ (0018)"/>
          <p:cNvPicPr>
            <a:picLocks noChangeAspect="1" noChangeArrowheads="1"/>
          </p:cNvPicPr>
          <p:nvPr/>
        </p:nvPicPr>
        <p:blipFill>
          <a:blip r:embed="rId10">
            <a:clrChange>
              <a:clrFrom>
                <a:srgbClr val="FFFFFF"/>
              </a:clrFrom>
              <a:clrTo>
                <a:srgbClr val="FFFFFF">
                  <a:alpha val="0"/>
                </a:srgbClr>
              </a:clrTo>
            </a:clrChange>
            <a:lum contrast="10000"/>
          </a:blip>
          <a:srcRect/>
          <a:stretch>
            <a:fillRect/>
          </a:stretch>
        </p:blipFill>
        <p:spPr bwMode="auto">
          <a:xfrm>
            <a:off x="2131206" y="4229096"/>
            <a:ext cx="1834965" cy="1643074"/>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Documents and Settings\heba\Desktop\Picture1.png"/>
          <p:cNvPicPr>
            <a:picLocks noChangeAspect="1" noChangeArrowheads="1"/>
          </p:cNvPicPr>
          <p:nvPr/>
        </p:nvPicPr>
        <p:blipFill>
          <a:blip r:embed="rId2">
            <a:clrChange>
              <a:clrFrom>
                <a:srgbClr val="F6F6F6"/>
              </a:clrFrom>
              <a:clrTo>
                <a:srgbClr val="F6F6F6">
                  <a:alpha val="0"/>
                </a:srgbClr>
              </a:clrTo>
            </a:clrChange>
            <a:lum bright="10000" contrast="10000"/>
          </a:blip>
          <a:srcRect b="2131"/>
          <a:stretch>
            <a:fillRect/>
          </a:stretch>
        </p:blipFill>
        <p:spPr bwMode="auto">
          <a:xfrm>
            <a:off x="-28620" y="2586022"/>
            <a:ext cx="4750943" cy="6791432"/>
          </a:xfrm>
          <a:prstGeom prst="rect">
            <a:avLst/>
          </a:prstGeom>
          <a:noFill/>
        </p:spPr>
      </p:pic>
      <p:sp>
        <p:nvSpPr>
          <p:cNvPr id="3" name="Rectangle 2"/>
          <p:cNvSpPr/>
          <p:nvPr/>
        </p:nvSpPr>
        <p:spPr>
          <a:xfrm>
            <a:off x="5043478" y="241550"/>
            <a:ext cx="7601048" cy="4801314"/>
          </a:xfrm>
          <a:prstGeom prst="rect">
            <a:avLst/>
          </a:prstGeom>
        </p:spPr>
        <p:txBody>
          <a:bodyPr wrap="square">
            <a:spAutoFit/>
          </a:bodyPr>
          <a:lstStyle/>
          <a:p>
            <a:r>
              <a:rPr lang="ar-EG" sz="1800" b="1" u="sng" dirty="0" smtClean="0">
                <a:ln w="10541" cmpd="sng">
                  <a:solidFill>
                    <a:schemeClr val="accent2">
                      <a:lumMod val="75000"/>
                    </a:schemeClr>
                  </a:solidFill>
                  <a:prstDash val="solid"/>
                </a:ln>
                <a:solidFill>
                  <a:schemeClr val="accent2">
                    <a:lumMod val="75000"/>
                  </a:schemeClr>
                </a:solidFill>
              </a:rPr>
              <a:t>ثانيا : تنقسم أعمال التوصيلات للمواسير إلى :-</a:t>
            </a:r>
          </a:p>
          <a:p>
            <a:r>
              <a:rPr lang="ar-EG" sz="1600" b="1" dirty="0" smtClean="0"/>
              <a:t> </a:t>
            </a:r>
          </a:p>
          <a:p>
            <a:r>
              <a:rPr lang="ar-EG" sz="1600" b="1" dirty="0" smtClean="0"/>
              <a:t>   أولا :مواسير التغذية .</a:t>
            </a:r>
          </a:p>
          <a:p>
            <a:r>
              <a:rPr lang="ar-EG" sz="1600" b="1" dirty="0" smtClean="0"/>
              <a:t>   ثانيا :مواسير الصرف .</a:t>
            </a:r>
          </a:p>
          <a:p>
            <a:r>
              <a:rPr lang="ar-EG" sz="1600" b="1" dirty="0" smtClean="0"/>
              <a:t>   أولا: مواسير التغذية :-</a:t>
            </a:r>
          </a:p>
          <a:p>
            <a:r>
              <a:rPr lang="ar-EG" sz="1600" b="1" dirty="0" smtClean="0"/>
              <a:t>  التغذية هي إمداد المنشأ بالمياه الصالحة للاستخدام وتستخدم أنواع عديدة من هذه المواسير حيث توجد درجات مختلفة لمدى تحملها للضغوط الداخلية .</a:t>
            </a:r>
          </a:p>
          <a:p>
            <a:r>
              <a:rPr lang="ar-EG" sz="1600" b="1" dirty="0" smtClean="0"/>
              <a:t>والمواسير المستخدمة في أعمال التغذية الداخلية تصنع من مواد متعددة أهمها:</a:t>
            </a:r>
          </a:p>
          <a:p>
            <a:r>
              <a:rPr lang="ar-EG" sz="1600" b="1" dirty="0" smtClean="0"/>
              <a:t>1- مواسير الحديد المجلفن .</a:t>
            </a:r>
          </a:p>
          <a:p>
            <a:r>
              <a:rPr lang="ar-EG" sz="1600" b="1" dirty="0" smtClean="0"/>
              <a:t>2- مواسير الحديد البلاستيك </a:t>
            </a:r>
            <a:r>
              <a:rPr lang="en-US" sz="1600" b="1" dirty="0" smtClean="0"/>
              <a:t>P.V.C. .</a:t>
            </a:r>
          </a:p>
          <a:p>
            <a:r>
              <a:rPr lang="en-US" sz="1600" b="1" dirty="0" smtClean="0"/>
              <a:t>3- </a:t>
            </a:r>
            <a:r>
              <a:rPr lang="ar-EG" sz="1600" b="1" dirty="0" smtClean="0"/>
              <a:t>مواسير النحاس .</a:t>
            </a:r>
          </a:p>
          <a:p>
            <a:r>
              <a:rPr lang="ar-EG" sz="1600" b="1" dirty="0" smtClean="0"/>
              <a:t>4- أنواع مستجدة وهي مواسيرالبولي ايثيلين والبروبلين.</a:t>
            </a:r>
          </a:p>
          <a:p>
            <a:r>
              <a:rPr lang="ar-EG" sz="1600" b="1" dirty="0" smtClean="0"/>
              <a:t>1- مواسير الحديد المجلفن :</a:t>
            </a:r>
          </a:p>
          <a:p>
            <a:r>
              <a:rPr lang="ar-EG" sz="1600" b="1" dirty="0" smtClean="0"/>
              <a:t>    تعتبر مواسير الحديد المجلفن من أكثر المواسير استعمالا في التركيبات الصحية الخاصة بإمداد المياه، رفهي مواسير حديد مغطاة بطبقتين من الجلفنة احداهما داخلية والأخرى خارجية ، وتتم عملية الجلفنة بتغطيس ( غمر ) مواسير الحديد في أحواض لتنظيفها من الاكاسيد الموجودة على سطحيها الخارجي والداخلي وتختلف سمك طبقة الجلفنة (القشرة) من مصنع لآخر ويضاف أحيانا إليها القصدير والرصاص , والهدف من عملية الحلفنة هو حماية المواسير الحديدية من الصدأ مما يسبب تآكلها والإضرار بالإنسان . وتكون مواسير الحديد المجلفن بطول ( 6 متر ) وبأقطار متنوعة ( 1/2 ، 3/4 ، 1 ، 1.25 ، 1.5 ، 2 ، 3 ، 4 ) بوصة .</a:t>
            </a:r>
          </a:p>
        </p:txBody>
      </p:sp>
      <p:pic>
        <p:nvPicPr>
          <p:cNvPr id="5122" name="Picture 2" descr="http://www.reliableparts.ca/thumbnail/product/468442/640/480"/>
          <p:cNvPicPr>
            <a:picLocks noChangeAspect="1" noChangeArrowheads="1"/>
          </p:cNvPicPr>
          <p:nvPr/>
        </p:nvPicPr>
        <p:blipFill>
          <a:blip r:embed="rId3">
            <a:clrChange>
              <a:clrFrom>
                <a:srgbClr val="FFFFFF"/>
              </a:clrFrom>
              <a:clrTo>
                <a:srgbClr val="FFFFFF">
                  <a:alpha val="0"/>
                </a:srgbClr>
              </a:clrTo>
            </a:clrChange>
            <a:lum bright="10000" contrast="20000"/>
          </a:blip>
          <a:srcRect/>
          <a:stretch>
            <a:fillRect/>
          </a:stretch>
        </p:blipFill>
        <p:spPr bwMode="auto">
          <a:xfrm>
            <a:off x="1133436" y="-57184"/>
            <a:ext cx="3624290" cy="2718218"/>
          </a:xfrm>
          <a:prstGeom prst="rect">
            <a:avLst/>
          </a:prstGeom>
          <a:noFill/>
        </p:spPr>
      </p:pic>
      <p:pic>
        <p:nvPicPr>
          <p:cNvPr id="5124" name="Picture 4" descr="http://image.made-in-china.com/2f1j00GMmEFTshMKbw/Main-Drain.jpg"/>
          <p:cNvPicPr>
            <a:picLocks noChangeAspect="1" noChangeArrowheads="1"/>
          </p:cNvPicPr>
          <p:nvPr/>
        </p:nvPicPr>
        <p:blipFill>
          <a:blip r:embed="rId4">
            <a:clrChange>
              <a:clrFrom>
                <a:srgbClr val="FEFEFE"/>
              </a:clrFrom>
              <a:clrTo>
                <a:srgbClr val="FEFEFE">
                  <a:alpha val="0"/>
                </a:srgbClr>
              </a:clrTo>
            </a:clrChange>
            <a:lum bright="-10000" contrast="20000"/>
          </a:blip>
          <a:srcRect/>
          <a:stretch>
            <a:fillRect/>
          </a:stretch>
        </p:blipFill>
        <p:spPr bwMode="auto">
          <a:xfrm>
            <a:off x="4829164" y="5203373"/>
            <a:ext cx="1324881" cy="1811805"/>
          </a:xfrm>
          <a:prstGeom prst="rect">
            <a:avLst/>
          </a:prstGeom>
          <a:noFill/>
        </p:spPr>
      </p:pic>
      <p:pic>
        <p:nvPicPr>
          <p:cNvPr id="5126" name="Picture 6" descr="http://www.investolife.com/inv/images/stories/seb-3.jpg"/>
          <p:cNvPicPr>
            <a:picLocks noChangeAspect="1" noChangeArrowheads="1"/>
          </p:cNvPicPr>
          <p:nvPr/>
        </p:nvPicPr>
        <p:blipFill>
          <a:blip r:embed="rId5">
            <a:clrChange>
              <a:clrFrom>
                <a:srgbClr val="FFFFFF"/>
              </a:clrFrom>
              <a:clrTo>
                <a:srgbClr val="FFFFFF">
                  <a:alpha val="0"/>
                </a:srgbClr>
              </a:clrTo>
            </a:clrChange>
            <a:lum contrast="20000"/>
          </a:blip>
          <a:srcRect/>
          <a:stretch>
            <a:fillRect/>
          </a:stretch>
        </p:blipFill>
        <p:spPr bwMode="auto">
          <a:xfrm>
            <a:off x="5177815" y="7215238"/>
            <a:ext cx="2223117" cy="2228832"/>
          </a:xfrm>
          <a:prstGeom prst="rect">
            <a:avLst/>
          </a:prstGeom>
          <a:noFill/>
        </p:spPr>
      </p:pic>
      <p:pic>
        <p:nvPicPr>
          <p:cNvPr id="5127" name="Picture 7"/>
          <p:cNvPicPr>
            <a:picLocks noChangeAspect="1" noChangeArrowheads="1"/>
          </p:cNvPicPr>
          <p:nvPr/>
        </p:nvPicPr>
        <p:blipFill>
          <a:blip r:embed="rId6"/>
          <a:srcRect l="12646" t="20508" r="44873" b="9961"/>
          <a:stretch>
            <a:fillRect/>
          </a:stretch>
        </p:blipFill>
        <p:spPr bwMode="auto">
          <a:xfrm>
            <a:off x="6422462" y="5229228"/>
            <a:ext cx="1978602" cy="24288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8" name="Picture 8"/>
          <p:cNvPicPr>
            <a:picLocks noChangeAspect="1" noChangeArrowheads="1"/>
          </p:cNvPicPr>
          <p:nvPr/>
        </p:nvPicPr>
        <p:blipFill>
          <a:blip r:embed="rId7">
            <a:clrChange>
              <a:clrFrom>
                <a:srgbClr val="FFFFFF"/>
              </a:clrFrom>
              <a:clrTo>
                <a:srgbClr val="FFFFFF">
                  <a:alpha val="0"/>
                </a:srgbClr>
              </a:clrTo>
            </a:clrChange>
            <a:lum contrast="20000"/>
          </a:blip>
          <a:srcRect l="14111" t="20703" r="46338" b="9961"/>
          <a:stretch>
            <a:fillRect/>
          </a:stretch>
        </p:blipFill>
        <p:spPr bwMode="auto">
          <a:xfrm>
            <a:off x="8901130" y="5086352"/>
            <a:ext cx="3357586" cy="44146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29296" y="228569"/>
            <a:ext cx="6858048" cy="7232749"/>
          </a:xfrm>
          <a:prstGeom prst="rect">
            <a:avLst/>
          </a:prstGeom>
        </p:spPr>
        <p:txBody>
          <a:bodyPr wrap="square">
            <a:spAutoFit/>
          </a:bodyPr>
          <a:lstStyle/>
          <a:p>
            <a:r>
              <a:rPr lang="ar-EG" sz="1600" b="1" u="sng" dirty="0" smtClean="0">
                <a:solidFill>
                  <a:schemeClr val="accent2">
                    <a:lumMod val="75000"/>
                  </a:schemeClr>
                </a:solidFill>
              </a:rPr>
              <a:t>ولتشكيل شبكة التغذية الداخلة تستخدم ملحقات أو لوازم لذلك الغرض : </a:t>
            </a:r>
          </a:p>
          <a:p>
            <a:r>
              <a:rPr lang="ar-EG" sz="1600" b="1" u="sng" dirty="0" smtClean="0"/>
              <a:t>- ملحقات مواسير الحديد المجلفن :</a:t>
            </a:r>
          </a:p>
          <a:p>
            <a:r>
              <a:rPr lang="ar-EG" sz="1600" b="1" dirty="0" smtClean="0"/>
              <a:t>1- كوع 90 : يستخدم لربط ماسورتين متعامدتين ويتكون من قلاووظين داخلين متعامدين .</a:t>
            </a:r>
          </a:p>
          <a:p>
            <a:r>
              <a:rPr lang="ar-EG" sz="1600" b="1" dirty="0" smtClean="0"/>
              <a:t> 2- كوع مسلوب : يستخدم لربط ماسورتين متعامدتين بقطرين مختلفين ويتكون من قلاووظين داخليين ويسمى الكوع المسلوب بقطريه ،  فمثلا يقال كوع مسلوب     2" / 1" .</a:t>
            </a:r>
          </a:p>
          <a:p>
            <a:r>
              <a:rPr lang="ar-EG" sz="1600" b="1" dirty="0" smtClean="0"/>
              <a:t>  3- كوع فرنساوي : يتكون من قلاووظين داخليين على شكل ربع دائرة. </a:t>
            </a:r>
          </a:p>
          <a:p>
            <a:r>
              <a:rPr lang="ar-EG" sz="1600" b="1" dirty="0" smtClean="0"/>
              <a:t>  4- متلوت : يستخدم غالبا في الأركان ويتكون من ثلاث قلاووظات داخلية كل فرع منه يتعامد على مستوى الفرعين الاخري وتستخدم لوصل ثلاثة مواسير تتعامد على بعضها .</a:t>
            </a:r>
          </a:p>
          <a:p>
            <a:r>
              <a:rPr lang="ar-EG" sz="1600" b="1" dirty="0" smtClean="0"/>
              <a:t>  5- تيه : ويستخدم لأخذ مصدر تغذية متعامد على خط المواسير ويتكون من ثلاث قلاووظات داخلية متساوية احداهما متعامدة على خط الاخرتين .</a:t>
            </a:r>
          </a:p>
          <a:p>
            <a:r>
              <a:rPr lang="ar-EG" sz="1600" b="1" dirty="0" smtClean="0"/>
              <a:t>  6- تيه مسلوب : ويستخدم عند فرعة صغيرة من خط مياها اكبر منها ويتكون من ثلاث قلاووظات داخلية المتعامدة اقل قطرا من الاخرتين .</a:t>
            </a:r>
          </a:p>
          <a:p>
            <a:r>
              <a:rPr lang="ar-EG" sz="1600" b="1" dirty="0" smtClean="0"/>
              <a:t>7- صليبة : وتتكون من أربع قلاووظات داخلية متساوية وتستخدم لأخذ فرعين متساويين من مصدر واحد .</a:t>
            </a:r>
          </a:p>
          <a:p>
            <a:r>
              <a:rPr lang="ar-EG" sz="1600" b="1" dirty="0" smtClean="0"/>
              <a:t> 8- نبل صامولة : ويتكون من قلاووظين خارجيين متساويين على استقامة واحدة ويستخدم لربط ماسورتين قلاووظيين داخليين متساويين . </a:t>
            </a:r>
          </a:p>
          <a:p>
            <a:r>
              <a:rPr lang="ar-EG" sz="1600" b="1" dirty="0" smtClean="0"/>
              <a:t>  9- جلبة : وتتكون من قلاووظيين داخليين على استقامة واحدة وتستخدم لربط ماسورتين متساويتين على استقامة واحدة .</a:t>
            </a:r>
          </a:p>
          <a:p>
            <a:r>
              <a:rPr lang="ar-EG" sz="1600" b="1" dirty="0" smtClean="0"/>
              <a:t> 10- جلبة مسلوبة : وتتكون من قلاووظين داخليين مختلفين على استقامة واحدة وتستخدم لربط ماسورتين مختلفتين على استقامة واحدة </a:t>
            </a:r>
          </a:p>
          <a:p>
            <a:r>
              <a:rPr lang="ar-EG" sz="1600" b="1" dirty="0" smtClean="0"/>
              <a:t>  11- صامولة زنق : تتكون من قلاووظ داخلي ولها استخدامات متنوعة .</a:t>
            </a:r>
          </a:p>
          <a:p>
            <a:r>
              <a:rPr lang="ar-EG" sz="1600" b="1" dirty="0" smtClean="0"/>
              <a:t>  12- بوش : ويتكون من قلاووظين احداهما خارجي ( الأكبر ) والآخر داخلي ( الأصغر ) ويستخدم لتقليل القطر الداخلي لأي ملحقة .</a:t>
            </a:r>
          </a:p>
          <a:p>
            <a:r>
              <a:rPr lang="ar-EG" sz="1600" b="1" dirty="0" smtClean="0"/>
              <a:t>  13- طبة : وتتكون من قلاووظ خارجي وتستخدم للقفل على فرعة يمكن استخدامها بعد ذلك .</a:t>
            </a:r>
          </a:p>
          <a:p>
            <a:r>
              <a:rPr lang="ar-EG" sz="1600" b="1" dirty="0" smtClean="0"/>
              <a:t> 14- راكور ( لاكور ) تجميع : ويتكون من ثلاث قطع ويصنع عادة من النحاس الصفر أو النحاس المشكل أو الحديد المجلفن أو الـ</a:t>
            </a:r>
            <a:r>
              <a:rPr lang="en-US" sz="1600" b="1" dirty="0" smtClean="0"/>
              <a:t>STAINLESS STEEL </a:t>
            </a:r>
            <a:r>
              <a:rPr lang="ar-EG" sz="1600" b="1" dirty="0" smtClean="0"/>
              <a:t>حيث يوجد على القطعة الأولى ( قلاووظ داخلي + شفة خارجية ) والقطعة الثانية يوجد عليها ( قلاووظ داخلي + قلاووظ خارجي ) أما القطعة الثالثة يوجد ( قلاووظ داخلي + شفة داخلية ) لربط القطعتين معا .</a:t>
            </a:r>
          </a:p>
          <a:p>
            <a:r>
              <a:rPr lang="ar-EG" sz="1600" b="1" dirty="0" smtClean="0"/>
              <a:t>15- كرنك : هو ملحق يستخدم لربط ماسورتين في اتجاهين متعامدين في نفس المستوى. </a:t>
            </a:r>
            <a:endParaRPr lang="ar-EG" sz="1600" b="1" dirty="0"/>
          </a:p>
        </p:txBody>
      </p:sp>
      <p:pic>
        <p:nvPicPr>
          <p:cNvPr id="3" name="Picture 9"/>
          <p:cNvPicPr>
            <a:picLocks noChangeAspect="1" noChangeArrowheads="1"/>
          </p:cNvPicPr>
          <p:nvPr/>
        </p:nvPicPr>
        <p:blipFill>
          <a:blip r:embed="rId2">
            <a:lum bright="10000" contrast="20000"/>
          </a:blip>
          <a:srcRect l="14844" t="24609" r="47070" b="15820"/>
          <a:stretch>
            <a:fillRect/>
          </a:stretch>
        </p:blipFill>
        <p:spPr bwMode="auto">
          <a:xfrm>
            <a:off x="328570" y="6015046"/>
            <a:ext cx="2716986" cy="31872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097" name="Picture 1"/>
          <p:cNvPicPr>
            <a:picLocks noChangeAspect="1" noChangeArrowheads="1"/>
          </p:cNvPicPr>
          <p:nvPr/>
        </p:nvPicPr>
        <p:blipFill>
          <a:blip r:embed="rId3">
            <a:lum bright="10000" contrast="20000"/>
          </a:blip>
          <a:srcRect l="14844" t="42187" r="47070" b="31445"/>
          <a:stretch>
            <a:fillRect/>
          </a:stretch>
        </p:blipFill>
        <p:spPr bwMode="auto">
          <a:xfrm>
            <a:off x="1900206" y="3586154"/>
            <a:ext cx="2889270" cy="15001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098" name="Picture 2"/>
          <p:cNvPicPr>
            <a:picLocks noChangeAspect="1" noChangeArrowheads="1"/>
          </p:cNvPicPr>
          <p:nvPr/>
        </p:nvPicPr>
        <p:blipFill>
          <a:blip r:embed="rId4">
            <a:lum contrast="10000"/>
          </a:blip>
          <a:srcRect l="14843" t="11914" r="47803" b="8008"/>
          <a:stretch>
            <a:fillRect/>
          </a:stretch>
        </p:blipFill>
        <p:spPr bwMode="auto">
          <a:xfrm>
            <a:off x="3400404" y="5300666"/>
            <a:ext cx="2399271" cy="38576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2828900" y="9231868"/>
            <a:ext cx="2786082" cy="369332"/>
          </a:xfrm>
          <a:prstGeom prst="rect">
            <a:avLst/>
          </a:prstGeom>
          <a:noFill/>
        </p:spPr>
        <p:txBody>
          <a:bodyPr wrap="square" rtlCol="1">
            <a:spAutoFit/>
          </a:bodyPr>
          <a:lstStyle/>
          <a:p>
            <a:r>
              <a:rPr lang="ar-EG" sz="1800" b="1" dirty="0" smtClean="0"/>
              <a:t>اختبار المواسير بالحوائط</a:t>
            </a:r>
            <a:endParaRPr lang="ar-EG" sz="1800" b="1" dirty="0"/>
          </a:p>
        </p:txBody>
      </p:sp>
      <p:pic>
        <p:nvPicPr>
          <p:cNvPr id="8" name="Picture 2"/>
          <p:cNvPicPr>
            <a:picLocks noChangeAspect="1" noChangeArrowheads="1"/>
          </p:cNvPicPr>
          <p:nvPr/>
        </p:nvPicPr>
        <p:blipFill>
          <a:blip r:embed="rId5">
            <a:lum bright="-10000" contrast="20000"/>
          </a:blip>
          <a:srcRect l="44873" t="42188" r="40478" b="35351"/>
          <a:stretch>
            <a:fillRect/>
          </a:stretch>
        </p:blipFill>
        <p:spPr bwMode="auto">
          <a:xfrm>
            <a:off x="6347998" y="7658120"/>
            <a:ext cx="1553000" cy="1785950"/>
          </a:xfrm>
          <a:prstGeom prst="rect">
            <a:avLst/>
          </a:prstGeom>
          <a:ln>
            <a:noFill/>
          </a:ln>
          <a:effectLst>
            <a:softEdge rad="112500"/>
          </a:effectLst>
        </p:spPr>
      </p:pic>
      <p:pic>
        <p:nvPicPr>
          <p:cNvPr id="9" name="Picture 3"/>
          <p:cNvPicPr>
            <a:picLocks noChangeAspect="1" noChangeArrowheads="1"/>
          </p:cNvPicPr>
          <p:nvPr/>
        </p:nvPicPr>
        <p:blipFill>
          <a:blip r:embed="rId5">
            <a:lum bright="-10000" contrast="20000"/>
          </a:blip>
          <a:srcRect l="42676" t="62696" r="42676" b="16601"/>
          <a:stretch>
            <a:fillRect/>
          </a:stretch>
        </p:blipFill>
        <p:spPr bwMode="auto">
          <a:xfrm>
            <a:off x="8144928" y="7658120"/>
            <a:ext cx="1684896" cy="1785950"/>
          </a:xfrm>
          <a:prstGeom prst="rect">
            <a:avLst/>
          </a:prstGeom>
          <a:ln>
            <a:noFill/>
          </a:ln>
          <a:effectLst>
            <a:softEdge rad="112500"/>
          </a:effectLst>
        </p:spPr>
      </p:pic>
      <p:pic>
        <p:nvPicPr>
          <p:cNvPr id="10" name="Picture 4"/>
          <p:cNvPicPr>
            <a:picLocks noChangeAspect="1" noChangeArrowheads="1"/>
          </p:cNvPicPr>
          <p:nvPr/>
        </p:nvPicPr>
        <p:blipFill>
          <a:blip r:embed="rId5">
            <a:lum bright="-10000" contrast="20000"/>
          </a:blip>
          <a:srcRect l="25635" t="41016" r="58789" b="14062"/>
          <a:stretch>
            <a:fillRect/>
          </a:stretch>
        </p:blipFill>
        <p:spPr bwMode="auto">
          <a:xfrm>
            <a:off x="257132" y="2943212"/>
            <a:ext cx="1354082" cy="2928958"/>
          </a:xfrm>
          <a:prstGeom prst="rect">
            <a:avLst/>
          </a:prstGeom>
          <a:ln>
            <a:noFill/>
          </a:ln>
          <a:effectLst>
            <a:softEdge rad="112500"/>
          </a:effectLst>
        </p:spPr>
      </p:pic>
      <p:pic>
        <p:nvPicPr>
          <p:cNvPr id="11" name="Picture 5"/>
          <p:cNvPicPr>
            <a:picLocks noChangeAspect="1" noChangeArrowheads="1"/>
          </p:cNvPicPr>
          <p:nvPr/>
        </p:nvPicPr>
        <p:blipFill>
          <a:blip r:embed="rId5">
            <a:lum bright="-10000" contrast="20000"/>
          </a:blip>
          <a:srcRect l="8984" t="42187" r="76367" b="13867"/>
          <a:stretch>
            <a:fillRect/>
          </a:stretch>
        </p:blipFill>
        <p:spPr bwMode="auto">
          <a:xfrm>
            <a:off x="304756" y="85692"/>
            <a:ext cx="1238259" cy="2786082"/>
          </a:xfrm>
          <a:prstGeom prst="rect">
            <a:avLst/>
          </a:prstGeom>
          <a:ln>
            <a:noFill/>
          </a:ln>
          <a:effectLst>
            <a:softEdge rad="112500"/>
          </a:effectLst>
        </p:spPr>
      </p:pic>
      <p:cxnSp>
        <p:nvCxnSpPr>
          <p:cNvPr id="13" name="Straight Arrow Connector 12"/>
          <p:cNvCxnSpPr/>
          <p:nvPr/>
        </p:nvCxnSpPr>
        <p:spPr>
          <a:xfrm rot="5400000" flipH="1" flipV="1">
            <a:off x="971512" y="4943476"/>
            <a:ext cx="2071702" cy="1500198"/>
          </a:xfrm>
          <a:prstGeom prst="straightConnector1">
            <a:avLst/>
          </a:prstGeom>
          <a:ln w="28575">
            <a:solidFill>
              <a:srgbClr val="FF0000"/>
            </a:solidFill>
            <a:tailEnd type="arrow"/>
          </a:ln>
        </p:spPr>
        <p:style>
          <a:lnRef idx="2">
            <a:schemeClr val="accent2"/>
          </a:lnRef>
          <a:fillRef idx="0">
            <a:schemeClr val="accent2"/>
          </a:fillRef>
          <a:effectRef idx="1">
            <a:schemeClr val="accent2"/>
          </a:effectRef>
          <a:fontRef idx="minor">
            <a:schemeClr val="tx1"/>
          </a:fontRef>
        </p:style>
      </p:cxnSp>
      <p:pic>
        <p:nvPicPr>
          <p:cNvPr id="4099" name="Picture 3"/>
          <p:cNvPicPr>
            <a:picLocks noChangeAspect="1" noChangeArrowheads="1"/>
          </p:cNvPicPr>
          <p:nvPr/>
        </p:nvPicPr>
        <p:blipFill>
          <a:blip r:embed="rId6">
            <a:lum bright="-10000" contrast="20000"/>
          </a:blip>
          <a:srcRect l="8252" t="14844" r="39013" b="36328"/>
          <a:stretch>
            <a:fillRect/>
          </a:stretch>
        </p:blipFill>
        <p:spPr bwMode="auto">
          <a:xfrm>
            <a:off x="1857343" y="514320"/>
            <a:ext cx="4114829" cy="2857520"/>
          </a:xfrm>
          <a:prstGeom prst="rect">
            <a:avLst/>
          </a:prstGeom>
          <a:ln>
            <a:noFill/>
          </a:ln>
          <a:effectLst>
            <a:softEdge rad="112500"/>
          </a:effectLst>
        </p:spPr>
      </p:pic>
      <p:pic>
        <p:nvPicPr>
          <p:cNvPr id="4100" name="Picture 4"/>
          <p:cNvPicPr>
            <a:picLocks noChangeAspect="1" noChangeArrowheads="1"/>
          </p:cNvPicPr>
          <p:nvPr/>
        </p:nvPicPr>
        <p:blipFill>
          <a:blip r:embed="rId7">
            <a:lum bright="-10000" contrast="20000"/>
          </a:blip>
          <a:srcRect l="6592" t="27539" r="65381" b="39258"/>
          <a:stretch>
            <a:fillRect/>
          </a:stretch>
        </p:blipFill>
        <p:spPr bwMode="auto">
          <a:xfrm>
            <a:off x="10044138" y="7443806"/>
            <a:ext cx="2170848" cy="192882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86618" y="157130"/>
            <a:ext cx="5500726" cy="9479518"/>
          </a:xfrm>
          <a:prstGeom prst="rect">
            <a:avLst/>
          </a:prstGeom>
        </p:spPr>
        <p:txBody>
          <a:bodyPr wrap="square">
            <a:spAutoFit/>
          </a:bodyPr>
          <a:lstStyle/>
          <a:p>
            <a:r>
              <a:rPr lang="ar-EG" sz="1800" b="1" u="sng" dirty="0" smtClean="0">
                <a:solidFill>
                  <a:schemeClr val="accent2">
                    <a:lumMod val="75000"/>
                  </a:schemeClr>
                </a:solidFill>
              </a:rPr>
              <a:t>عمليات تشغيل مواسير الحديد المجلفن</a:t>
            </a:r>
          </a:p>
          <a:p>
            <a:r>
              <a:rPr lang="ar-EG" sz="1600" b="1" dirty="0" smtClean="0"/>
              <a:t>   عمليات ( القطع ، القلوظة ، الربط ) .</a:t>
            </a:r>
          </a:p>
          <a:p>
            <a:r>
              <a:rPr lang="ar-EG" sz="1600" b="1" dirty="0" smtClean="0"/>
              <a:t>  اشتراطات تصميم وتنفيذ مواسير المياه الساخنة . </a:t>
            </a:r>
          </a:p>
          <a:p>
            <a:r>
              <a:rPr lang="ar-EG" sz="1600" b="1" u="sng" dirty="0" smtClean="0">
                <a:solidFill>
                  <a:schemeClr val="tx2">
                    <a:lumMod val="75000"/>
                  </a:schemeClr>
                </a:solidFill>
              </a:rPr>
              <a:t>  أولا: عمليات القطع :</a:t>
            </a:r>
          </a:p>
          <a:p>
            <a:r>
              <a:rPr lang="ar-EG" sz="1600" b="1" dirty="0" smtClean="0"/>
              <a:t> </a:t>
            </a:r>
            <a:r>
              <a:rPr lang="ar-EG" sz="1600" b="1" u="sng" dirty="0" smtClean="0"/>
              <a:t> أ ) القطع باستخدام المنشار الحدادي :</a:t>
            </a:r>
          </a:p>
          <a:p>
            <a:r>
              <a:rPr lang="ar-EG" sz="1600" b="1" dirty="0" smtClean="0"/>
              <a:t>1- يتم وضع ماسورة الحديدة في المنجلة ويؤخذ البعد المطلوب ونضع علامة بالقلم أو صفيحة المنشار أو اللاكيه.</a:t>
            </a:r>
          </a:p>
          <a:p>
            <a:r>
              <a:rPr lang="ar-EG" sz="1600" b="1" dirty="0" smtClean="0"/>
              <a:t>2- نبدأ القطع بواسطة المنشار عموديا على حجم الماسورة حتى نهاية القطع مع مراعاة وضع زيت على الماسورة أثناء القطع للحفاظ على أسنان المنشار .</a:t>
            </a:r>
          </a:p>
          <a:p>
            <a:r>
              <a:rPr lang="ar-EG" sz="1600" b="1" dirty="0" smtClean="0"/>
              <a:t>3- باستخدام المبرد الحديدي يسوى القطع عموديا بأعلى حجم الماسورة ويراعى عند ربط صحيفة المنشار في جسم المنشار أن يكون اتجاه أسنان صفيحة المنشار إلى الأمام .</a:t>
            </a:r>
          </a:p>
          <a:p>
            <a:r>
              <a:rPr lang="ar-EG" sz="1600" b="1" u="sng" dirty="0" smtClean="0"/>
              <a:t>ب) القطع باستخدام سكينة القطع : </a:t>
            </a:r>
          </a:p>
          <a:p>
            <a:r>
              <a:rPr lang="ar-EG" sz="1600" b="1" dirty="0" smtClean="0"/>
              <a:t>1- نضع ماسورة الحديد في المنجلة ونأخذ المقاس المطلوب ونضع علامة بالقلم أو بصفيحة المنشار أو باللاكيه .</a:t>
            </a:r>
          </a:p>
          <a:p>
            <a:r>
              <a:rPr lang="ar-EG" sz="1600" b="1" dirty="0" smtClean="0"/>
              <a:t>2- تضبط سكينة القطعية بحيث تكون عجلاتها منضبطة على العلامة المحددة وتربط يد السكينة تماما .</a:t>
            </a:r>
          </a:p>
          <a:p>
            <a:r>
              <a:rPr lang="ar-EG" sz="1600" b="1" dirty="0" smtClean="0"/>
              <a:t>3- تلف سكينة القطع لفة كاملة عدة مرات حتى تلف السكينة بسهولة ويراعى لف السكينة لفة كاملة حتى لا تنكسر عجلة القطع بالسكينة .</a:t>
            </a:r>
          </a:p>
          <a:p>
            <a:r>
              <a:rPr lang="ar-EG" sz="1600" b="1" dirty="0" smtClean="0"/>
              <a:t>4- عند الوصول إلى سهولة اللف يتم ربط يد السكينة ثم نستمر في عملية اللف حتى تنقطع الماسورة .</a:t>
            </a:r>
          </a:p>
          <a:p>
            <a:r>
              <a:rPr lang="ar-EG" sz="1600" b="1" dirty="0" smtClean="0"/>
              <a:t>   الاختبار الأول للمواسير قبل التركيب :</a:t>
            </a:r>
          </a:p>
          <a:p>
            <a:r>
              <a:rPr lang="ar-EG" sz="1600" b="1" dirty="0" smtClean="0"/>
              <a:t>    ما هي الشروط الواجب مراعاتها عند الشراء أو الاستلام : </a:t>
            </a:r>
          </a:p>
          <a:p>
            <a:r>
              <a:rPr lang="ar-EG" sz="1600" b="1" dirty="0" smtClean="0"/>
              <a:t>-         يجب أن تكون المواسير منتظمة المقطع وليست بها اختناقات أو انتفاخات .</a:t>
            </a:r>
          </a:p>
          <a:p>
            <a:r>
              <a:rPr lang="ar-EG" sz="1600" b="1" dirty="0" smtClean="0"/>
              <a:t>-         أن تكون الملحقات سليمة ومقلوظة قلاووظ سليم وليست بها ثقوب </a:t>
            </a:r>
          </a:p>
          <a:p>
            <a:r>
              <a:rPr lang="ar-EG" sz="1600" b="1" dirty="0" smtClean="0"/>
              <a:t>-         أن تكون خالية من الشروخ .</a:t>
            </a:r>
          </a:p>
          <a:p>
            <a:r>
              <a:rPr lang="ar-EG" sz="1600" b="1" u="sng" dirty="0" smtClean="0">
                <a:solidFill>
                  <a:schemeClr val="tx2">
                    <a:lumMod val="75000"/>
                  </a:schemeClr>
                </a:solidFill>
              </a:rPr>
              <a:t>   ثانيا: عملية القلوظة :</a:t>
            </a:r>
          </a:p>
          <a:p>
            <a:r>
              <a:rPr lang="ar-EG" sz="1600" b="1" dirty="0" smtClean="0"/>
              <a:t>    وهي عملية الغرض منها عمل سن  قلاووظ خارجي للمواسير ويستخدم لذلك أداة تسمى بالمضربيطة وتتم عملية القلوظة كالتالي :</a:t>
            </a:r>
          </a:p>
          <a:p>
            <a:r>
              <a:rPr lang="ar-EG" sz="1600" b="1" dirty="0" smtClean="0"/>
              <a:t>1- يختبر المقطع الذي سيجرى عليه عملية القلوظة والتأكد من عمودية سطح القطع (حيث من عيوب القطع عدم راسية القطع على جسم الماسورة) وان لم يكن عموديا يسوى السطح بالمبرد الحدادي .</a:t>
            </a:r>
          </a:p>
          <a:p>
            <a:r>
              <a:rPr lang="ar-EG" sz="1600" b="1" dirty="0" smtClean="0"/>
              <a:t>2- ندخل المضربيطة عموديا على سن الماسورة حتى تقابل أسنان الماسورة ونبدأ لف المضربيطة جهة اليمين مع مراعاة وضع زيت على أسنانها أثناء التشغيل .</a:t>
            </a:r>
          </a:p>
          <a:p>
            <a:r>
              <a:rPr lang="ar-EG" sz="1600" b="1" dirty="0" smtClean="0"/>
              <a:t>3- بعد الحصول على السن المطلوب تفك المضربيطة من الماسورة وذلك بلفها في اتجاه اليسار .</a:t>
            </a:r>
          </a:p>
          <a:p>
            <a:r>
              <a:rPr lang="ar-EG" sz="1600" b="1" dirty="0" smtClean="0"/>
              <a:t>4-  يختبر السن بإحدى الملحقات المقلوظة من الداخل بنفس القطر </a:t>
            </a:r>
            <a:r>
              <a:rPr lang="ar-EG" sz="1600" b="1" dirty="0" smtClean="0"/>
              <a:t>.</a:t>
            </a:r>
            <a:endParaRPr lang="ar-EG" sz="1600" b="1" dirty="0" smtClean="0"/>
          </a:p>
        </p:txBody>
      </p:sp>
      <p:pic>
        <p:nvPicPr>
          <p:cNvPr id="3078" name="Picture 6"/>
          <p:cNvPicPr>
            <a:picLocks noChangeAspect="1" noChangeArrowheads="1"/>
          </p:cNvPicPr>
          <p:nvPr/>
        </p:nvPicPr>
        <p:blipFill>
          <a:blip r:embed="rId2">
            <a:lum bright="10000" contrast="10000"/>
          </a:blip>
          <a:srcRect l="14844" t="30469" r="46338" b="16797"/>
          <a:stretch>
            <a:fillRect/>
          </a:stretch>
        </p:blipFill>
        <p:spPr bwMode="auto">
          <a:xfrm>
            <a:off x="257132" y="300006"/>
            <a:ext cx="2734488" cy="27860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9" name="Picture 7"/>
          <p:cNvPicPr>
            <a:picLocks noChangeAspect="1" noChangeArrowheads="1"/>
          </p:cNvPicPr>
          <p:nvPr/>
        </p:nvPicPr>
        <p:blipFill>
          <a:blip r:embed="rId3">
            <a:lum bright="10000" contrast="10000"/>
          </a:blip>
          <a:srcRect l="14844" t="28515" r="46338" b="23633"/>
          <a:stretch>
            <a:fillRect/>
          </a:stretch>
        </p:blipFill>
        <p:spPr bwMode="auto">
          <a:xfrm>
            <a:off x="357728" y="3514716"/>
            <a:ext cx="3399866" cy="31432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2" name="Picture 4" descr="http://www.kw-eng.net/albumsm/498.jpg"/>
          <p:cNvPicPr>
            <a:picLocks noChangeAspect="1" noChangeArrowheads="1"/>
          </p:cNvPicPr>
          <p:nvPr/>
        </p:nvPicPr>
        <p:blipFill>
          <a:blip r:embed="rId4">
            <a:lum contrast="10000"/>
          </a:blip>
          <a:srcRect l="17143" b="9134"/>
          <a:stretch>
            <a:fillRect/>
          </a:stretch>
        </p:blipFill>
        <p:spPr bwMode="auto">
          <a:xfrm>
            <a:off x="477512" y="6943740"/>
            <a:ext cx="2637140" cy="21483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85" name="Picture 13" descr="C:\Documents and Settings\heba\My Documents\الملفّات المحمّلة\Brass-Rotating-Pop-up-Drain-X-07-.png"/>
          <p:cNvPicPr>
            <a:picLocks noChangeAspect="1" noChangeArrowheads="1"/>
          </p:cNvPicPr>
          <p:nvPr/>
        </p:nvPicPr>
        <p:blipFill>
          <a:blip r:embed="rId5">
            <a:clrChange>
              <a:clrFrom>
                <a:srgbClr val="FFFFFF"/>
              </a:clrFrom>
              <a:clrTo>
                <a:srgbClr val="FFFFFF">
                  <a:alpha val="0"/>
                </a:srgbClr>
              </a:clrTo>
            </a:clrChange>
            <a:lum contrast="20000"/>
          </a:blip>
          <a:srcRect l="927" r="92481" b="66963"/>
          <a:stretch>
            <a:fillRect/>
          </a:stretch>
        </p:blipFill>
        <p:spPr bwMode="auto">
          <a:xfrm>
            <a:off x="4024134" y="6729426"/>
            <a:ext cx="947906" cy="2871774"/>
          </a:xfrm>
          <a:prstGeom prst="rect">
            <a:avLst/>
          </a:prstGeom>
          <a:noFill/>
        </p:spPr>
      </p:pic>
      <p:sp>
        <p:nvSpPr>
          <p:cNvPr id="15" name="Rectangle 14"/>
          <p:cNvSpPr/>
          <p:nvPr/>
        </p:nvSpPr>
        <p:spPr>
          <a:xfrm>
            <a:off x="2982109" y="8929750"/>
            <a:ext cx="2847187" cy="657196"/>
          </a:xfrm>
          <a:prstGeom prst="rect">
            <a:avLst/>
          </a:prstGeom>
        </p:spPr>
        <p:txBody>
          <a:bodyPr wrap="square">
            <a:spAutoFit/>
          </a:bodyPr>
          <a:lstStyle/>
          <a:p>
            <a:pPr algn="ctr"/>
            <a:r>
              <a:rPr lang="ar-EG" sz="1800" b="1" dirty="0" smtClean="0"/>
              <a:t>فرقع نحاس أصفر يدور فوق تصريف </a:t>
            </a:r>
            <a:endParaRPr lang="ar-EG" sz="1800" dirty="0"/>
          </a:p>
        </p:txBody>
      </p:sp>
      <p:pic>
        <p:nvPicPr>
          <p:cNvPr id="3087" name="Picture 15" descr="http://image.made-in-china.com/2f1j00wMiQJIlLCUqu/Floor-Drain-DL0062-.jpg"/>
          <p:cNvPicPr>
            <a:picLocks noChangeAspect="1" noChangeArrowheads="1"/>
          </p:cNvPicPr>
          <p:nvPr/>
        </p:nvPicPr>
        <p:blipFill>
          <a:blip r:embed="rId6">
            <a:clrChange>
              <a:clrFrom>
                <a:srgbClr val="FFFFFF"/>
              </a:clrFrom>
              <a:clrTo>
                <a:srgbClr val="FFFFFF">
                  <a:alpha val="0"/>
                </a:srgbClr>
              </a:clrTo>
            </a:clrChange>
            <a:lum contrast="20000"/>
          </a:blip>
          <a:srcRect/>
          <a:stretch>
            <a:fillRect/>
          </a:stretch>
        </p:blipFill>
        <p:spPr bwMode="auto">
          <a:xfrm>
            <a:off x="5043478" y="6919936"/>
            <a:ext cx="2309818" cy="2309820"/>
          </a:xfrm>
          <a:prstGeom prst="rect">
            <a:avLst/>
          </a:prstGeom>
          <a:noFill/>
        </p:spPr>
      </p:pic>
      <p:sp>
        <p:nvSpPr>
          <p:cNvPr id="17" name="Rectangle 16"/>
          <p:cNvSpPr/>
          <p:nvPr/>
        </p:nvSpPr>
        <p:spPr>
          <a:xfrm>
            <a:off x="5686420" y="9105516"/>
            <a:ext cx="1247456" cy="338554"/>
          </a:xfrm>
          <a:prstGeom prst="rect">
            <a:avLst/>
          </a:prstGeom>
        </p:spPr>
        <p:txBody>
          <a:bodyPr wrap="none">
            <a:spAutoFit/>
          </a:bodyPr>
          <a:lstStyle/>
          <a:p>
            <a:r>
              <a:rPr lang="ar-EG" sz="1600" b="1" dirty="0" smtClean="0"/>
              <a:t>أرضيّة تصريف </a:t>
            </a:r>
            <a:endParaRPr lang="ar-EG" sz="1600" dirty="0"/>
          </a:p>
        </p:txBody>
      </p:sp>
      <p:pic>
        <p:nvPicPr>
          <p:cNvPr id="3089" name="Picture 17" descr="http://www.kw-eng.net/albumsm/510.jpg"/>
          <p:cNvPicPr>
            <a:picLocks noChangeAspect="1" noChangeArrowheads="1"/>
          </p:cNvPicPr>
          <p:nvPr/>
        </p:nvPicPr>
        <p:blipFill>
          <a:blip r:embed="rId7"/>
          <a:srcRect l="5357" r="2499" b="22115"/>
          <a:stretch>
            <a:fillRect/>
          </a:stretch>
        </p:blipFill>
        <p:spPr bwMode="auto">
          <a:xfrm>
            <a:off x="3257528" y="371444"/>
            <a:ext cx="3929090" cy="24671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9" name="Rectangle 18"/>
          <p:cNvSpPr/>
          <p:nvPr/>
        </p:nvSpPr>
        <p:spPr>
          <a:xfrm>
            <a:off x="4757726" y="2961848"/>
            <a:ext cx="1109598" cy="338554"/>
          </a:xfrm>
          <a:prstGeom prst="rect">
            <a:avLst/>
          </a:prstGeom>
        </p:spPr>
        <p:txBody>
          <a:bodyPr wrap="none">
            <a:spAutoFit/>
          </a:bodyPr>
          <a:lstStyle/>
          <a:p>
            <a:r>
              <a:rPr lang="ar-EG" sz="1600" b="1" dirty="0" smtClean="0"/>
              <a:t>غرف التفتيش</a:t>
            </a:r>
            <a:endParaRPr lang="ar-EG" sz="1600" dirty="0"/>
          </a:p>
        </p:txBody>
      </p:sp>
      <p:sp>
        <p:nvSpPr>
          <p:cNvPr id="20" name="Rectangle 19"/>
          <p:cNvSpPr/>
          <p:nvPr/>
        </p:nvSpPr>
        <p:spPr>
          <a:xfrm>
            <a:off x="429790" y="9176954"/>
            <a:ext cx="2470548" cy="338554"/>
          </a:xfrm>
          <a:prstGeom prst="rect">
            <a:avLst/>
          </a:prstGeom>
        </p:spPr>
        <p:txBody>
          <a:bodyPr wrap="none">
            <a:spAutoFit/>
          </a:bodyPr>
          <a:lstStyle/>
          <a:p>
            <a:r>
              <a:rPr lang="ar-EG" sz="1600" b="1" dirty="0" smtClean="0"/>
              <a:t>عمل فتحات لأنابيب خطوط الصرف</a:t>
            </a:r>
            <a:endParaRPr lang="ar-EG" sz="1600" dirty="0"/>
          </a:p>
        </p:txBody>
      </p:sp>
      <p:pic>
        <p:nvPicPr>
          <p:cNvPr id="3091" name="Picture 19" descr="http://www.kw-eng.net/albumsm/500.jpg"/>
          <p:cNvPicPr>
            <a:picLocks noChangeAspect="1" noChangeArrowheads="1"/>
          </p:cNvPicPr>
          <p:nvPr/>
        </p:nvPicPr>
        <p:blipFill>
          <a:blip r:embed="rId8">
            <a:lum contrast="10000"/>
          </a:blip>
          <a:srcRect l="20357" r="13214" b="4807"/>
          <a:stretch>
            <a:fillRect/>
          </a:stretch>
        </p:blipFill>
        <p:spPr bwMode="auto">
          <a:xfrm>
            <a:off x="4043346" y="3443278"/>
            <a:ext cx="2857520" cy="30418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2" name="Rectangle 21"/>
          <p:cNvSpPr/>
          <p:nvPr/>
        </p:nvSpPr>
        <p:spPr>
          <a:xfrm>
            <a:off x="4114784" y="6586550"/>
            <a:ext cx="2539477" cy="338554"/>
          </a:xfrm>
          <a:prstGeom prst="rect">
            <a:avLst/>
          </a:prstGeom>
        </p:spPr>
        <p:txBody>
          <a:bodyPr wrap="none">
            <a:spAutoFit/>
          </a:bodyPr>
          <a:lstStyle/>
          <a:p>
            <a:r>
              <a:rPr lang="ar-EG" sz="1600" b="1" dirty="0" smtClean="0"/>
              <a:t>تنفيذ شبكة الصرف الصحي الداخلية</a:t>
            </a:r>
            <a:endParaRPr lang="ar-EG" sz="1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86816" y="3729030"/>
            <a:ext cx="3929090" cy="6278642"/>
          </a:xfrm>
          <a:prstGeom prst="rect">
            <a:avLst/>
          </a:prstGeom>
        </p:spPr>
        <p:txBody>
          <a:bodyPr wrap="square">
            <a:spAutoFit/>
          </a:bodyPr>
          <a:lstStyle/>
          <a:p>
            <a:r>
              <a:rPr lang="ar-EG" sz="1800" b="1" u="sng" dirty="0" smtClean="0">
                <a:solidFill>
                  <a:schemeClr val="accent2">
                    <a:lumMod val="75000"/>
                  </a:schemeClr>
                </a:solidFill>
              </a:rPr>
              <a:t>أعمال التغذية بالمياه</a:t>
            </a:r>
            <a:r>
              <a:rPr lang="ar-EG" sz="1800" b="1" u="sng" dirty="0" smtClean="0">
                <a:solidFill>
                  <a:schemeClr val="accent2">
                    <a:lumMod val="75000"/>
                  </a:schemeClr>
                </a:solidFill>
              </a:rPr>
              <a:t>:</a:t>
            </a:r>
          </a:p>
          <a:p>
            <a:r>
              <a:rPr lang="ar-EG" sz="1600" b="1" dirty="0" smtClean="0"/>
              <a:t/>
            </a:r>
            <a:br>
              <a:rPr lang="ar-EG" sz="1600" b="1" dirty="0" smtClean="0"/>
            </a:br>
            <a:r>
              <a:rPr lang="ar-EG" sz="1600" b="1" dirty="0" smtClean="0"/>
              <a:t>ويمكن تقسيمها إلى قسمين أساسيين:</a:t>
            </a:r>
            <a:br>
              <a:rPr lang="ar-EG" sz="1600" b="1" dirty="0" smtClean="0"/>
            </a:br>
            <a:r>
              <a:rPr lang="ar-EG" sz="1600" b="1" u="sng" dirty="0" smtClean="0">
                <a:solidFill>
                  <a:srgbClr val="002060"/>
                </a:solidFill>
              </a:rPr>
              <a:t>1- التغذية الخارجية: </a:t>
            </a:r>
            <a:r>
              <a:rPr lang="ar-EG" sz="1600" b="1" dirty="0" smtClean="0"/>
              <a:t>وتبدأ من المآخذ العمومية وهي تختص بأعمال المحليات والبلديات المسماة بشبكات المياه الرئيسية وهي تتولى عمل وصلة المياه من المآخذ العمومية وتركيب العدادات وبطارية التوزيع ومحبس الضمان لكل منها دون أي تدخل من المقاول أو المالك باستثناء الطلب المقدم من المالك بتركيب العداد وعمل المآخذ الرئيسية من الأسبستوس ومآخذ المياه من الرصاص .</a:t>
            </a:r>
            <a:br>
              <a:rPr lang="ar-EG" sz="1600" b="1" dirty="0" smtClean="0"/>
            </a:br>
            <a:r>
              <a:rPr lang="ar-EG" sz="1600" b="1" u="sng" dirty="0" smtClean="0">
                <a:solidFill>
                  <a:srgbClr val="002060"/>
                </a:solidFill>
              </a:rPr>
              <a:t>2- التغذية الداخلية: </a:t>
            </a:r>
            <a:r>
              <a:rPr lang="ar-EG" sz="1600" b="1" dirty="0" smtClean="0"/>
              <a:t>وتبدأ من بطاريات المياه العمومية التي تركبها البلديات أو شبكات المياه الرئيسية وتحدد اللوحات التنفيذية أماكن تركيب بطاريات التغذية الرئيسية والتفرعات الصاعدة لكل دور أو لكل شقة أو لكل قسم من أقسام المبنى .</a:t>
            </a:r>
            <a:br>
              <a:rPr lang="ar-EG" sz="1600" b="1" dirty="0" smtClean="0"/>
            </a:br>
            <a:r>
              <a:rPr lang="ar-EG" sz="1600" b="1" dirty="0" smtClean="0"/>
              <a:t>ويتم تحديد وتوصيف أقطار هذه الفروع بحسب الضغط المطلوب للمياه وارتفاع المبنى وتتدرج هذه الحجوم من 2:1 بوصة للتغذية الرئيسية إلى 0.75:0.5 بوصة للتفرعات الداخلية وتعمل جميع أنواع مواسير التغذية من الحديد المجلفن وتقاس أقطارها من الداخل ويجب أن تكون جميع ملحقاتها وهي الجلب العادية والمسلوبة والكيعان والتيهات والطبات من الحديد المجلفن من أجود الأنواع.</a:t>
            </a:r>
            <a:br>
              <a:rPr lang="ar-EG" sz="1600" b="1" dirty="0" smtClean="0"/>
            </a:br>
            <a:endParaRPr lang="ar-EG" sz="1600" dirty="0"/>
          </a:p>
        </p:txBody>
      </p:sp>
      <p:sp>
        <p:nvSpPr>
          <p:cNvPr id="3" name="Rectangle 2"/>
          <p:cNvSpPr/>
          <p:nvPr/>
        </p:nvSpPr>
        <p:spPr>
          <a:xfrm>
            <a:off x="6615114" y="228568"/>
            <a:ext cx="5972172" cy="3929090"/>
          </a:xfrm>
          <a:prstGeom prst="rect">
            <a:avLst/>
          </a:prstGeom>
        </p:spPr>
        <p:txBody>
          <a:bodyPr wrap="square">
            <a:spAutoFit/>
          </a:bodyPr>
          <a:lstStyle/>
          <a:p>
            <a:r>
              <a:rPr lang="ar-EG" sz="1600" b="1" u="sng" dirty="0" smtClean="0">
                <a:solidFill>
                  <a:schemeClr val="tx2">
                    <a:lumMod val="75000"/>
                  </a:schemeClr>
                </a:solidFill>
              </a:rPr>
              <a:t> ثالثا: عملية الربط :</a:t>
            </a:r>
          </a:p>
          <a:p>
            <a:r>
              <a:rPr lang="ar-EG" sz="1600" b="1" dirty="0" smtClean="0"/>
              <a:t>    والغرض من عملية هو توصيل المواسير بالملحقات ببعضها توصيلا جيدا بحيث لا تنفذ المياه من مكان الربط تحت ضغط المياه .</a:t>
            </a:r>
          </a:p>
          <a:p>
            <a:r>
              <a:rPr lang="ar-EG" sz="1600" b="1" dirty="0" smtClean="0"/>
              <a:t> - الخطوات المتبعة في عملية الربط :</a:t>
            </a:r>
          </a:p>
          <a:p>
            <a:r>
              <a:rPr lang="ar-EG" sz="1600" b="1" dirty="0" smtClean="0"/>
              <a:t>1- يدهن سن القلاووظ الخارجي بالبريمر وذلك لحماية الماسورة من الصدأ بعد إزالة طبقة الجلفنة نتيجة عملية القلوظة .</a:t>
            </a:r>
          </a:p>
          <a:p>
            <a:r>
              <a:rPr lang="ar-EG" sz="1600" b="1" dirty="0" smtClean="0"/>
              <a:t>2- نلف شعر الكتان ( استوبة شعر ) على السن من الخارج إلى الداخل وفي اتجاه اليمين ( اتجاه ربط الملحقات ) حتى لا يفك الكتان عند الربط .</a:t>
            </a:r>
          </a:p>
          <a:p>
            <a:r>
              <a:rPr lang="ar-EG" sz="1600" b="1" dirty="0" smtClean="0"/>
              <a:t>3- يدهن شعر الكتان مرة أخرى بالبرايمر ثم يربط الملحق حسب نوعه المطلوب .</a:t>
            </a:r>
          </a:p>
          <a:p>
            <a:r>
              <a:rPr lang="ar-EG" sz="1600" b="1" dirty="0" smtClean="0"/>
              <a:t> </a:t>
            </a:r>
            <a:r>
              <a:rPr lang="ar-EG" sz="1600" b="1" u="sng" dirty="0" smtClean="0"/>
              <a:t>  المفاتيح المستعملة في عملية الربط :</a:t>
            </a:r>
          </a:p>
          <a:p>
            <a:r>
              <a:rPr lang="ar-EG" sz="1600" b="1" dirty="0" smtClean="0"/>
              <a:t>-         مفتاح استينون .</a:t>
            </a:r>
          </a:p>
          <a:p>
            <a:r>
              <a:rPr lang="ar-EG" sz="1600" b="1" dirty="0" smtClean="0"/>
              <a:t>-         مفتاح كماشة .</a:t>
            </a:r>
          </a:p>
          <a:p>
            <a:r>
              <a:rPr lang="ar-EG" sz="1600" b="1" dirty="0" smtClean="0"/>
              <a:t>-         مفتاح فرنساوي .</a:t>
            </a:r>
          </a:p>
          <a:p>
            <a:r>
              <a:rPr lang="ar-EG" sz="1600" b="1" dirty="0" smtClean="0"/>
              <a:t>-         مفتاح إنجليزي .</a:t>
            </a:r>
          </a:p>
          <a:p>
            <a:r>
              <a:rPr lang="ar-EG" sz="1600" b="1" dirty="0" smtClean="0"/>
              <a:t> </a:t>
            </a:r>
            <a:endParaRPr lang="ar-EG" sz="1600" b="1" dirty="0"/>
          </a:p>
        </p:txBody>
      </p:sp>
      <p:pic>
        <p:nvPicPr>
          <p:cNvPr id="2054" name="Picture 6" descr="http://www.adf-safetytools.com/image/84_tenaille.jpg"/>
          <p:cNvPicPr>
            <a:picLocks noChangeAspect="1" noChangeArrowheads="1"/>
          </p:cNvPicPr>
          <p:nvPr/>
        </p:nvPicPr>
        <p:blipFill>
          <a:blip r:embed="rId2">
            <a:clrChange>
              <a:clrFrom>
                <a:srgbClr val="FCFCFC"/>
              </a:clrFrom>
              <a:clrTo>
                <a:srgbClr val="FCFCFC">
                  <a:alpha val="0"/>
                </a:srgbClr>
              </a:clrTo>
            </a:clrChange>
            <a:lum contrast="10000"/>
          </a:blip>
          <a:srcRect/>
          <a:stretch>
            <a:fillRect/>
          </a:stretch>
        </p:blipFill>
        <p:spPr bwMode="auto">
          <a:xfrm>
            <a:off x="357658" y="0"/>
            <a:ext cx="2327043" cy="1943080"/>
          </a:xfrm>
          <a:prstGeom prst="rect">
            <a:avLst/>
          </a:prstGeom>
          <a:noFill/>
        </p:spPr>
      </p:pic>
      <p:sp>
        <p:nvSpPr>
          <p:cNvPr id="11" name="Rectangle 10"/>
          <p:cNvSpPr/>
          <p:nvPr/>
        </p:nvSpPr>
        <p:spPr>
          <a:xfrm>
            <a:off x="1022554" y="1943080"/>
            <a:ext cx="1091966" cy="338554"/>
          </a:xfrm>
          <a:prstGeom prst="rect">
            <a:avLst/>
          </a:prstGeom>
        </p:spPr>
        <p:txBody>
          <a:bodyPr wrap="none">
            <a:spAutoFit/>
          </a:bodyPr>
          <a:lstStyle/>
          <a:p>
            <a:r>
              <a:rPr lang="ar-EG" sz="1600" b="1" dirty="0" smtClean="0"/>
              <a:t>مفتاح كماشة </a:t>
            </a:r>
            <a:endParaRPr lang="ar-EG" sz="1600" dirty="0"/>
          </a:p>
        </p:txBody>
      </p:sp>
      <p:sp>
        <p:nvSpPr>
          <p:cNvPr id="13" name="Rectangle 12"/>
          <p:cNvSpPr/>
          <p:nvPr/>
        </p:nvSpPr>
        <p:spPr>
          <a:xfrm>
            <a:off x="757198" y="3157526"/>
            <a:ext cx="1281120" cy="338554"/>
          </a:xfrm>
          <a:prstGeom prst="rect">
            <a:avLst/>
          </a:prstGeom>
        </p:spPr>
        <p:txBody>
          <a:bodyPr wrap="none">
            <a:spAutoFit/>
          </a:bodyPr>
          <a:lstStyle/>
          <a:p>
            <a:r>
              <a:rPr lang="ar-EG" sz="1600" b="1" dirty="0" smtClean="0"/>
              <a:t>مفتاح فرنساوي </a:t>
            </a:r>
            <a:endParaRPr lang="ar-EG" sz="1600" dirty="0"/>
          </a:p>
        </p:txBody>
      </p:sp>
      <p:pic>
        <p:nvPicPr>
          <p:cNvPr id="2058" name="Picture 10" descr="http://4photos.net/photo/www_4photos_net_1139482277.jpg"/>
          <p:cNvPicPr>
            <a:picLocks noChangeAspect="1" noChangeArrowheads="1"/>
          </p:cNvPicPr>
          <p:nvPr/>
        </p:nvPicPr>
        <p:blipFill>
          <a:blip r:embed="rId3">
            <a:clrChange>
              <a:clrFrom>
                <a:srgbClr val="FFFFFF"/>
              </a:clrFrom>
              <a:clrTo>
                <a:srgbClr val="FFFFFF">
                  <a:alpha val="0"/>
                </a:srgbClr>
              </a:clrTo>
            </a:clrChange>
            <a:lum contrast="10000"/>
          </a:blip>
          <a:srcRect/>
          <a:stretch>
            <a:fillRect/>
          </a:stretch>
        </p:blipFill>
        <p:spPr bwMode="auto">
          <a:xfrm>
            <a:off x="2868447" y="228568"/>
            <a:ext cx="3246601" cy="2143140"/>
          </a:xfrm>
          <a:prstGeom prst="rect">
            <a:avLst/>
          </a:prstGeom>
          <a:noFill/>
        </p:spPr>
      </p:pic>
      <p:sp>
        <p:nvSpPr>
          <p:cNvPr id="16" name="Rectangle 15"/>
          <p:cNvSpPr/>
          <p:nvPr/>
        </p:nvSpPr>
        <p:spPr>
          <a:xfrm>
            <a:off x="3543280" y="1871642"/>
            <a:ext cx="1266692" cy="338554"/>
          </a:xfrm>
          <a:prstGeom prst="rect">
            <a:avLst/>
          </a:prstGeom>
        </p:spPr>
        <p:txBody>
          <a:bodyPr wrap="none">
            <a:spAutoFit/>
          </a:bodyPr>
          <a:lstStyle/>
          <a:p>
            <a:r>
              <a:rPr lang="ar-EG" sz="1600" b="1" dirty="0" smtClean="0"/>
              <a:t> مفتاح إنجليزي </a:t>
            </a:r>
            <a:endParaRPr lang="ar-EG" sz="1600" dirty="0"/>
          </a:p>
        </p:txBody>
      </p:sp>
      <p:pic>
        <p:nvPicPr>
          <p:cNvPr id="2062" name="Picture 14" descr="http://www.technogroup-sy.com/images/techno_green/tg_female_adapter.jpg"/>
          <p:cNvPicPr>
            <a:picLocks noChangeAspect="1" noChangeArrowheads="1"/>
          </p:cNvPicPr>
          <p:nvPr/>
        </p:nvPicPr>
        <p:blipFill>
          <a:blip r:embed="rId4">
            <a:clrChange>
              <a:clrFrom>
                <a:srgbClr val="FEFEFE"/>
              </a:clrFrom>
              <a:clrTo>
                <a:srgbClr val="FEFEFE">
                  <a:alpha val="0"/>
                </a:srgbClr>
              </a:clrTo>
            </a:clrChange>
            <a:lum bright="-10000" contrast="20000"/>
          </a:blip>
          <a:srcRect/>
          <a:stretch>
            <a:fillRect/>
          </a:stretch>
        </p:blipFill>
        <p:spPr bwMode="auto">
          <a:xfrm>
            <a:off x="3186090" y="2728898"/>
            <a:ext cx="1397312" cy="1571636"/>
          </a:xfrm>
          <a:prstGeom prst="rect">
            <a:avLst/>
          </a:prstGeom>
          <a:noFill/>
        </p:spPr>
      </p:pic>
      <p:pic>
        <p:nvPicPr>
          <p:cNvPr id="2064" name="Picture 16" descr="http://www.yaosta.com/do_it_yourself/plump/tools/tip-5/image_preview"/>
          <p:cNvPicPr>
            <a:picLocks noChangeAspect="1" noChangeArrowheads="1"/>
          </p:cNvPicPr>
          <p:nvPr/>
        </p:nvPicPr>
        <p:blipFill>
          <a:blip r:embed="rId5">
            <a:clrChange>
              <a:clrFrom>
                <a:srgbClr val="FFFFFF"/>
              </a:clrFrom>
              <a:clrTo>
                <a:srgbClr val="FFFFFF">
                  <a:alpha val="0"/>
                </a:srgbClr>
              </a:clrTo>
            </a:clrChange>
            <a:lum bright="-20000" contrast="20000"/>
          </a:blip>
          <a:srcRect/>
          <a:stretch>
            <a:fillRect/>
          </a:stretch>
        </p:blipFill>
        <p:spPr bwMode="auto">
          <a:xfrm>
            <a:off x="185694" y="2428864"/>
            <a:ext cx="2971800" cy="942976"/>
          </a:xfrm>
          <a:prstGeom prst="rect">
            <a:avLst/>
          </a:prstGeom>
          <a:noFill/>
        </p:spPr>
      </p:pic>
      <p:pic>
        <p:nvPicPr>
          <p:cNvPr id="2066" name="Picture 18" descr="http://www.technogroup-sy.com/images/techno_green/tg_tee_female2.jpg"/>
          <p:cNvPicPr>
            <a:picLocks noChangeAspect="1" noChangeArrowheads="1"/>
          </p:cNvPicPr>
          <p:nvPr/>
        </p:nvPicPr>
        <p:blipFill>
          <a:blip r:embed="rId6">
            <a:clrChange>
              <a:clrFrom>
                <a:srgbClr val="FEFEFE"/>
              </a:clrFrom>
              <a:clrTo>
                <a:srgbClr val="FEFEFE">
                  <a:alpha val="0"/>
                </a:srgbClr>
              </a:clrTo>
            </a:clrChange>
            <a:lum bright="-10000" contrast="20000"/>
          </a:blip>
          <a:srcRect/>
          <a:stretch>
            <a:fillRect/>
          </a:stretch>
        </p:blipFill>
        <p:spPr bwMode="auto">
          <a:xfrm>
            <a:off x="4829164" y="2514584"/>
            <a:ext cx="1903657" cy="1857388"/>
          </a:xfrm>
          <a:prstGeom prst="rect">
            <a:avLst/>
          </a:prstGeom>
          <a:noFill/>
        </p:spPr>
      </p:pic>
      <p:pic>
        <p:nvPicPr>
          <p:cNvPr id="22" name="Picture 20" descr="http://upload.wikimedia.org/wikipedia/commons/thumb/2/2e/Concrete_water_pipe.jpg/180px-Concrete_water_pipe.jpg"/>
          <p:cNvPicPr>
            <a:picLocks noChangeAspect="1" noChangeArrowheads="1"/>
          </p:cNvPicPr>
          <p:nvPr/>
        </p:nvPicPr>
        <p:blipFill>
          <a:blip r:embed="rId7">
            <a:lum bright="10000" contrast="10000"/>
          </a:blip>
          <a:srcRect/>
          <a:stretch>
            <a:fillRect/>
          </a:stretch>
        </p:blipFill>
        <p:spPr bwMode="auto">
          <a:xfrm>
            <a:off x="7043742" y="2755506"/>
            <a:ext cx="1643062" cy="24737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3" name="Picture 2" descr="http://t3.gstatic.com/images?q=tbn:ANd9GcR4w7Tcu90qEZn3O7fY8N9yuupIpXaDpS2EvW-89qpfj3egCZ20vHCyLrcE2A"/>
          <p:cNvPicPr>
            <a:picLocks noChangeAspect="1" noChangeArrowheads="1"/>
          </p:cNvPicPr>
          <p:nvPr/>
        </p:nvPicPr>
        <p:blipFill>
          <a:blip r:embed="rId8">
            <a:lum contrast="10000"/>
          </a:blip>
          <a:srcRect/>
          <a:stretch>
            <a:fillRect/>
          </a:stretch>
        </p:blipFill>
        <p:spPr bwMode="auto">
          <a:xfrm>
            <a:off x="6329362" y="5110165"/>
            <a:ext cx="1910967" cy="25479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Picture 4" descr="http://img535.imageshack.us/img535/6294/39169816.jpg"/>
          <p:cNvPicPr>
            <a:picLocks noChangeAspect="1" noChangeArrowheads="1"/>
          </p:cNvPicPr>
          <p:nvPr/>
        </p:nvPicPr>
        <p:blipFill>
          <a:blip r:embed="rId9">
            <a:lum contrast="10000"/>
          </a:blip>
          <a:srcRect/>
          <a:stretch>
            <a:fillRect/>
          </a:stretch>
        </p:blipFill>
        <p:spPr bwMode="auto">
          <a:xfrm>
            <a:off x="7043742" y="7562890"/>
            <a:ext cx="1357306" cy="18097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5" name="Picture 5" descr="C:\Documents and Settings\heba\My Documents\الملفّات المحمّلة\working search\images.jpg"/>
          <p:cNvPicPr>
            <a:picLocks noChangeAspect="1" noChangeArrowheads="1"/>
          </p:cNvPicPr>
          <p:nvPr/>
        </p:nvPicPr>
        <p:blipFill>
          <a:blip r:embed="rId10">
            <a:clrChange>
              <a:clrFrom>
                <a:srgbClr val="FFFFFF"/>
              </a:clrFrom>
              <a:clrTo>
                <a:srgbClr val="FFFFFF">
                  <a:alpha val="0"/>
                </a:srgbClr>
              </a:clrTo>
            </a:clrChange>
            <a:lum bright="-10000" contrast="20000"/>
          </a:blip>
          <a:srcRect t="5556"/>
          <a:stretch>
            <a:fillRect/>
          </a:stretch>
        </p:blipFill>
        <p:spPr bwMode="auto">
          <a:xfrm>
            <a:off x="0" y="4800600"/>
            <a:ext cx="6211474" cy="3643338"/>
          </a:xfrm>
          <a:prstGeom prst="rect">
            <a:avLst/>
          </a:prstGeom>
          <a:noFill/>
        </p:spPr>
      </p:pic>
      <p:sp>
        <p:nvSpPr>
          <p:cNvPr id="26" name="TextBox 25"/>
          <p:cNvSpPr txBox="1"/>
          <p:nvPr/>
        </p:nvSpPr>
        <p:spPr>
          <a:xfrm>
            <a:off x="471446" y="8515376"/>
            <a:ext cx="3929090" cy="338554"/>
          </a:xfrm>
          <a:prstGeom prst="rect">
            <a:avLst/>
          </a:prstGeom>
          <a:noFill/>
        </p:spPr>
        <p:txBody>
          <a:bodyPr wrap="square" rtlCol="1">
            <a:spAutoFit/>
          </a:bodyPr>
          <a:lstStyle/>
          <a:p>
            <a:r>
              <a:rPr lang="ar-EG" sz="1600" b="1" dirty="0" smtClean="0"/>
              <a:t>تغذية الأجهزة بالمياه الساخنة والبارده</a:t>
            </a:r>
            <a:endParaRPr lang="ar-EG" sz="16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86486" y="-200060"/>
            <a:ext cx="6500858" cy="9971961"/>
          </a:xfrm>
          <a:prstGeom prst="rect">
            <a:avLst/>
          </a:prstGeom>
        </p:spPr>
        <p:txBody>
          <a:bodyPr wrap="square">
            <a:spAutoFit/>
          </a:bodyPr>
          <a:lstStyle/>
          <a:p>
            <a:r>
              <a:rPr lang="ar-EG" sz="1600" b="1" dirty="0" smtClean="0"/>
              <a:t/>
            </a:r>
            <a:br>
              <a:rPr lang="ar-EG" sz="1600" b="1" dirty="0" smtClean="0"/>
            </a:br>
            <a:r>
              <a:rPr lang="ar-EG" sz="1800" b="1" u="sng" dirty="0" smtClean="0">
                <a:solidFill>
                  <a:schemeClr val="accent2">
                    <a:lumMod val="75000"/>
                  </a:schemeClr>
                </a:solidFill>
              </a:rPr>
              <a:t>مراحل تركيب المواسير المختلفة:</a:t>
            </a:r>
            <a:r>
              <a:rPr lang="ar-EG" sz="1600" b="1" dirty="0" smtClean="0"/>
              <a:t/>
            </a:r>
            <a:br>
              <a:rPr lang="ar-EG" sz="1600" b="1" dirty="0" smtClean="0"/>
            </a:br>
            <a:r>
              <a:rPr lang="ar-EG" sz="1600" b="1" u="sng" dirty="0" smtClean="0">
                <a:solidFill>
                  <a:schemeClr val="tx2">
                    <a:lumMod val="75000"/>
                  </a:schemeClr>
                </a:solidFill>
              </a:rPr>
              <a:t/>
            </a:r>
            <a:br>
              <a:rPr lang="ar-EG" sz="1600" b="1" u="sng" dirty="0" smtClean="0">
                <a:solidFill>
                  <a:schemeClr val="tx2">
                    <a:lumMod val="75000"/>
                  </a:schemeClr>
                </a:solidFill>
              </a:rPr>
            </a:br>
            <a:r>
              <a:rPr lang="ar-EG" sz="1600" b="1" u="sng" dirty="0" smtClean="0">
                <a:solidFill>
                  <a:schemeClr val="tx2">
                    <a:lumMod val="75000"/>
                  </a:schemeClr>
                </a:solidFill>
              </a:rPr>
              <a:t>(أ) مواسير التغذية الصاعدة على الحوائط:</a:t>
            </a:r>
            <a:r>
              <a:rPr lang="ar-EG" sz="1600" b="1" dirty="0" smtClean="0"/>
              <a:t/>
            </a:r>
            <a:br>
              <a:rPr lang="ar-EG" sz="1600" b="1" dirty="0" smtClean="0"/>
            </a:br>
            <a:r>
              <a:rPr lang="ar-EG" sz="1600" b="1" dirty="0" smtClean="0"/>
              <a:t>وتركب خارج الحوائط للتغذية في المناور بالأقطار المنصوص عليها ويترك خلوص 5سم بينها وبين الحوائط ينتهي إلى 3سم بعد البياض وتثبت بواسطة أقفزة وكانات داخل الحائط على مسافات كافية وذلك بعد وزنها رأسياً وتركب في بعضها عن طريق قلوظة الأطراف ويتم وصل المواسير الطولية في بعضها عن طريق " نبل " بينما تتصل في الزوايا بواسطة الكوع وتتفرع في المداخل بواسطة حرف ( </a:t>
            </a:r>
            <a:r>
              <a:rPr lang="en-US" sz="1600" b="1" dirty="0" smtClean="0"/>
              <a:t>T) </a:t>
            </a:r>
            <a:r>
              <a:rPr lang="ar-EG" sz="1600" b="1" dirty="0" smtClean="0"/>
              <a:t>وعادة ما تكون أطوال مواسير الحديد بجميع أقطارها 6متر ويتم تقطيعها إلى الأطوال المطلوبة بواسطة المنشار الحدادي وتدهن بعد التركيب والاختبار وجهين بالسلاقون أو البرايمر لجميع وصلاتها الظاهرة خارج الحائط ويمكن تشطيبها بأي بويات زيتية أخرى وبأي لون.</a:t>
            </a:r>
            <a:br>
              <a:rPr lang="ar-EG" sz="1600" b="1" dirty="0" smtClean="0"/>
            </a:br>
            <a:r>
              <a:rPr lang="ar-EG" sz="1600" b="1" dirty="0" smtClean="0"/>
              <a:t/>
            </a:r>
            <a:br>
              <a:rPr lang="ar-EG" sz="1600" b="1" dirty="0" smtClean="0"/>
            </a:br>
            <a:r>
              <a:rPr lang="ar-EG" sz="1600" b="1" u="sng" dirty="0" smtClean="0">
                <a:solidFill>
                  <a:schemeClr val="tx2">
                    <a:lumMod val="75000"/>
                  </a:schemeClr>
                </a:solidFill>
              </a:rPr>
              <a:t>(ب) مواسير التغذية المدفونة داخل الحائط:</a:t>
            </a:r>
            <a:r>
              <a:rPr lang="ar-EG" sz="1600" b="1" dirty="0" smtClean="0"/>
              <a:t/>
            </a:r>
            <a:br>
              <a:rPr lang="ar-EG" sz="1600" b="1" dirty="0" smtClean="0"/>
            </a:br>
            <a:r>
              <a:rPr lang="ar-EG" sz="1600" b="1" dirty="0" smtClean="0"/>
              <a:t>عادة ما تنص اللوحات التنفيذية على دفن مواسير التغذية داخل الحوائط في حالة تكسية الحوائط بالسيراميك وتتطلب كفاءة عالية في التركيب والعزل والاختبار قبل تغطيتها بالسيراميك ويتم تركيبها تبعاً للمراحل الآتية:</a:t>
            </a:r>
            <a:br>
              <a:rPr lang="ar-EG" sz="1600" b="1" dirty="0" smtClean="0"/>
            </a:br>
            <a:r>
              <a:rPr lang="ar-EG" sz="1600" b="1" dirty="0" smtClean="0"/>
              <a:t> فتح مجاري المواسير الساخنة والباردة بالعمق المناسب.</a:t>
            </a:r>
            <a:br>
              <a:rPr lang="ar-EG" sz="1600" b="1" dirty="0" smtClean="0"/>
            </a:br>
            <a:r>
              <a:rPr lang="ar-EG" sz="1600" b="1" dirty="0" smtClean="0"/>
              <a:t> عمل المواسير بالمقاسات المطلوبة وتركيب جميع اللوازم من كيعان وتيهات ونبال حسب اتجاهات ومسارات المواسير بالأقطار المناسبة والمحددة بالرسومات.</a:t>
            </a:r>
            <a:br>
              <a:rPr lang="ar-EG" sz="1600" b="1" dirty="0" smtClean="0"/>
            </a:br>
            <a:r>
              <a:rPr lang="ar-EG" sz="1600" b="1" dirty="0" smtClean="0"/>
              <a:t> تركيب طبب على جميع المخارج وكبس المياه لمدة لا تقل عن ثلاثة أيام للتأكد من عدم وجود أي تسريب فيها ودهان جميع المواسير المدفونة داخل الحوائط بلوازمها وجهين سلاقون أو برايمر مع التوصية بدهان المواسير الباردة وجه بيتومين قبل التركيب ولفها بوجهين من الخيش المقطرن المتلاصق بعد التركيب بينما يتم دهان جميع مواسير تغذية المياه الساخنة بالصوف الزجاجي العازل للحرارة وذلك قبل تركيبها داخل الحوائط ويتم لف طبقة من مادة لاصقة على الصوف الزجاجي مثل الشيكارتون أو توضع الماسورة بعد عزلها داخل مواسير بلاستيك بقطر مناسب.</a:t>
            </a:r>
            <a:br>
              <a:rPr lang="ar-EG" sz="1600" b="1" dirty="0" smtClean="0"/>
            </a:br>
            <a:r>
              <a:rPr lang="ar-EG" sz="1600" b="1" dirty="0" smtClean="0"/>
              <a:t> يتم عمل أربطة من الأسمنت والرمل على المواسير المدفونة ويمنع إضافة أو عمل أي أربطة من الجبس حتى لا تساعد على تآكل المواسير.</a:t>
            </a:r>
            <a:br>
              <a:rPr lang="ar-EG" sz="1600" b="1" dirty="0" smtClean="0"/>
            </a:br>
            <a:r>
              <a:rPr lang="ar-EG" sz="1600" b="1" dirty="0" smtClean="0"/>
              <a:t/>
            </a:r>
            <a:br>
              <a:rPr lang="ar-EG" sz="1600" b="1" dirty="0" smtClean="0"/>
            </a:br>
            <a:r>
              <a:rPr lang="ar-EG" sz="1600" b="1" u="sng" dirty="0" smtClean="0">
                <a:solidFill>
                  <a:schemeClr val="tx2">
                    <a:lumMod val="75000"/>
                  </a:schemeClr>
                </a:solidFill>
              </a:rPr>
              <a:t>(ج) مواسير التغذية المدفونة تحت الأرض:</a:t>
            </a:r>
            <a:r>
              <a:rPr lang="ar-EG" sz="1600" b="1" dirty="0" smtClean="0"/>
              <a:t/>
            </a:r>
            <a:br>
              <a:rPr lang="ar-EG" sz="1600" b="1" dirty="0" smtClean="0"/>
            </a:br>
            <a:r>
              <a:rPr lang="ar-EG" sz="1600" b="1" dirty="0" smtClean="0"/>
              <a:t>يتم عمل مواسير التغذية المدفونة تحت الأرض فى الأماكن التي تحددها اللوحات التنفيذية وتعمل من الصلب المجلفن بالأقطار المناسبة وتنص المواصفات على ضرورة توريد المواسير والكيعان والمشتركات والجلب والتيهات والراكورات المدفونة من أجود الأنواع وأن يتم تقطيع المواسير وقلوظتها ودهانها وجهين بيتومين قبل التركيب وأن يتم تغطيتها بلفات متلاصقة من رقتين من الخيش المشبع بمحلول البيتومين الحار وذلك بعد تركيبها وتجربتها وتشمل ، وتشمل الفية المحددة من المقاول أعمال الحفر للعمق المطلوب في أي طبقة من طبقات التربة سواء كانت رملية أو طينية أو خلافه مع نزح المياه إن وجدت ، كذلك تشمل الفية أعمال الفية ونقل المخلفات ونهو الأعمال على الوجه الأكمل.</a:t>
            </a:r>
            <a:br>
              <a:rPr lang="ar-EG" sz="1600" b="1" dirty="0" smtClean="0"/>
            </a:br>
            <a:endParaRPr lang="ar-EG" sz="1600" dirty="0"/>
          </a:p>
        </p:txBody>
      </p:sp>
      <p:pic>
        <p:nvPicPr>
          <p:cNvPr id="1031" name="Picture 7" descr="http://ency.algeeria.com/img/12_155165_02.jpg"/>
          <p:cNvPicPr>
            <a:picLocks noChangeAspect="1" noChangeArrowheads="1"/>
          </p:cNvPicPr>
          <p:nvPr/>
        </p:nvPicPr>
        <p:blipFill>
          <a:blip r:embed="rId2">
            <a:lum bright="-10000" contrast="20000"/>
          </a:blip>
          <a:srcRect/>
          <a:stretch>
            <a:fillRect/>
          </a:stretch>
        </p:blipFill>
        <p:spPr bwMode="auto">
          <a:xfrm>
            <a:off x="257131" y="228568"/>
            <a:ext cx="5978451" cy="52864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33" name="Picture 9" descr="http://1.bp.blogspot.com/_Kkoz398a60w/TIjs9-AzMmI/AAAAAAAAAC4/xrdg2Y_wzE4/s1600/plumbing2.bmp"/>
          <p:cNvPicPr>
            <a:picLocks noChangeAspect="1" noChangeArrowheads="1"/>
          </p:cNvPicPr>
          <p:nvPr/>
        </p:nvPicPr>
        <p:blipFill>
          <a:blip r:embed="rId3">
            <a:clrChange>
              <a:clrFrom>
                <a:srgbClr val="FFFFFF"/>
              </a:clrFrom>
              <a:clrTo>
                <a:srgbClr val="FFFFFF">
                  <a:alpha val="0"/>
                </a:srgbClr>
              </a:clrTo>
            </a:clrChange>
            <a:lum bright="-20000" contrast="20000"/>
          </a:blip>
          <a:srcRect/>
          <a:stretch>
            <a:fillRect/>
          </a:stretch>
        </p:blipFill>
        <p:spPr bwMode="auto">
          <a:xfrm>
            <a:off x="757198" y="5943608"/>
            <a:ext cx="4114829" cy="342902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01130" y="157130"/>
            <a:ext cx="3714776" cy="461665"/>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ar-EG" sz="2400" b="1" u="sng" cap="all" dirty="0" smtClean="0">
                <a:ln w="0">
                  <a:solidFill>
                    <a:srgbClr val="6B633D"/>
                  </a:solidFill>
                </a:ln>
                <a:solidFill>
                  <a:srgbClr val="6B633D"/>
                </a:solidFill>
                <a:effectLst>
                  <a:reflection blurRad="12700" stA="50000" endPos="50000" dist="5000" dir="5400000" sy="-100000" rotWithShape="0"/>
                </a:effectLst>
              </a:rPr>
              <a:t>السخانات المركزية</a:t>
            </a:r>
            <a:endParaRPr lang="ar-EG" sz="2400" b="1" u="sng" cap="all" dirty="0">
              <a:ln w="0">
                <a:solidFill>
                  <a:srgbClr val="6B633D"/>
                </a:solidFill>
              </a:ln>
              <a:solidFill>
                <a:srgbClr val="6B633D"/>
              </a:solidFill>
              <a:effectLst>
                <a:reflection blurRad="12700" stA="50000" endPos="50000" dist="5000" dir="5400000" sy="-100000" rotWithShape="0"/>
              </a:effectLst>
            </a:endParaRPr>
          </a:p>
        </p:txBody>
      </p:sp>
      <p:pic>
        <p:nvPicPr>
          <p:cNvPr id="19458" name="Picture 2" descr="C:\Documents and Settings\heba\My Documents\الملفّات المحمّلة\working search\2009-1-21-19326972-p35-04.jpg_thumb2.jpg"/>
          <p:cNvPicPr>
            <a:picLocks noChangeAspect="1" noChangeArrowheads="1"/>
          </p:cNvPicPr>
          <p:nvPr/>
        </p:nvPicPr>
        <p:blipFill>
          <a:blip r:embed="rId2">
            <a:lum contrast="20000"/>
          </a:blip>
          <a:srcRect l="18573"/>
          <a:stretch>
            <a:fillRect/>
          </a:stretch>
        </p:blipFill>
        <p:spPr bwMode="auto">
          <a:xfrm>
            <a:off x="4186222" y="2228832"/>
            <a:ext cx="2931922" cy="26975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459" name="Picture 3" descr="C:\Documents and Settings\heba\My Documents\الملفّات المحمّلة\working search\Picture 005_2.jpg"/>
          <p:cNvPicPr>
            <a:picLocks noChangeAspect="1" noChangeArrowheads="1"/>
          </p:cNvPicPr>
          <p:nvPr/>
        </p:nvPicPr>
        <p:blipFill>
          <a:blip r:embed="rId3">
            <a:clrChange>
              <a:clrFrom>
                <a:srgbClr val="FFFFFF"/>
              </a:clrFrom>
              <a:clrTo>
                <a:srgbClr val="FFFFFF">
                  <a:alpha val="0"/>
                </a:srgbClr>
              </a:clrTo>
            </a:clrChange>
          </a:blip>
          <a:srcRect r="3077"/>
          <a:stretch>
            <a:fillRect/>
          </a:stretch>
        </p:blipFill>
        <p:spPr bwMode="auto">
          <a:xfrm>
            <a:off x="-100058" y="5014914"/>
            <a:ext cx="6429420" cy="4643470"/>
          </a:xfrm>
          <a:prstGeom prst="rect">
            <a:avLst/>
          </a:prstGeom>
          <a:noFill/>
        </p:spPr>
      </p:pic>
      <p:pic>
        <p:nvPicPr>
          <p:cNvPr id="19461" name="Picture 5" descr="http://kw-eng.net/albumsm/520.jpg"/>
          <p:cNvPicPr>
            <a:picLocks noChangeAspect="1" noChangeArrowheads="1"/>
          </p:cNvPicPr>
          <p:nvPr/>
        </p:nvPicPr>
        <p:blipFill>
          <a:blip r:embed="rId4">
            <a:lum bright="10000" contrast="20000"/>
          </a:blip>
          <a:srcRect b="21827"/>
          <a:stretch>
            <a:fillRect/>
          </a:stretch>
        </p:blipFill>
        <p:spPr bwMode="auto">
          <a:xfrm>
            <a:off x="328570" y="157130"/>
            <a:ext cx="4524360" cy="26273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9463" name="Picture 7" descr="http://upload.wikimedia.org/wikipedia/commons/thumb/e/ee/Safety_valve-02.jpg/800px-Safety_valve-02.jpg"/>
          <p:cNvPicPr>
            <a:picLocks noChangeAspect="1" noChangeArrowheads="1"/>
          </p:cNvPicPr>
          <p:nvPr/>
        </p:nvPicPr>
        <p:blipFill>
          <a:blip r:embed="rId5"/>
          <a:srcRect l="26250" r="624"/>
          <a:stretch>
            <a:fillRect/>
          </a:stretch>
        </p:blipFill>
        <p:spPr bwMode="auto">
          <a:xfrm>
            <a:off x="1328702" y="2997201"/>
            <a:ext cx="2214578" cy="20177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100058" y="4157658"/>
            <a:ext cx="1328702" cy="338554"/>
          </a:xfrm>
          <a:prstGeom prst="rect">
            <a:avLst/>
          </a:prstGeom>
          <a:noFill/>
        </p:spPr>
        <p:txBody>
          <a:bodyPr wrap="square" rtlCol="1">
            <a:spAutoFit/>
          </a:bodyPr>
          <a:lstStyle/>
          <a:p>
            <a:r>
              <a:rPr lang="ar-EG" sz="1600" b="1" dirty="0" smtClean="0"/>
              <a:t>صمام الامان</a:t>
            </a:r>
            <a:endParaRPr lang="ar-EG" sz="1600" b="1" dirty="0"/>
          </a:p>
        </p:txBody>
      </p:sp>
      <p:sp>
        <p:nvSpPr>
          <p:cNvPr id="8" name="Oval 7"/>
          <p:cNvSpPr/>
          <p:nvPr/>
        </p:nvSpPr>
        <p:spPr>
          <a:xfrm>
            <a:off x="5257792" y="2728898"/>
            <a:ext cx="1000132" cy="92869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cxnSp>
        <p:nvCxnSpPr>
          <p:cNvPr id="10" name="Straight Arrow Connector 9"/>
          <p:cNvCxnSpPr/>
          <p:nvPr/>
        </p:nvCxnSpPr>
        <p:spPr>
          <a:xfrm rot="10800000" flipV="1">
            <a:off x="2185958" y="3228964"/>
            <a:ext cx="3000396" cy="92869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9468" name="Picture 12" descr="http://www.almuhands.org/forum/imgcache2010/1/84814almuhands.jpg"/>
          <p:cNvPicPr>
            <a:picLocks noChangeAspect="1" noChangeArrowheads="1"/>
          </p:cNvPicPr>
          <p:nvPr/>
        </p:nvPicPr>
        <p:blipFill>
          <a:blip r:embed="rId6">
            <a:clrChange>
              <a:clrFrom>
                <a:srgbClr val="FFFFFF"/>
              </a:clrFrom>
              <a:clrTo>
                <a:srgbClr val="FFFFFF">
                  <a:alpha val="0"/>
                </a:srgbClr>
              </a:clrTo>
            </a:clrChange>
            <a:lum bright="-10000" contrast="10000"/>
          </a:blip>
          <a:srcRect/>
          <a:stretch>
            <a:fillRect/>
          </a:stretch>
        </p:blipFill>
        <p:spPr bwMode="auto">
          <a:xfrm>
            <a:off x="6772278" y="1443014"/>
            <a:ext cx="6200818" cy="8858312"/>
          </a:xfrm>
          <a:prstGeom prst="rect">
            <a:avLst/>
          </a:prstGeom>
          <a:noFill/>
        </p:spPr>
      </p:pic>
      <p:sp>
        <p:nvSpPr>
          <p:cNvPr id="14" name="Rectangle 13"/>
          <p:cNvSpPr/>
          <p:nvPr/>
        </p:nvSpPr>
        <p:spPr>
          <a:xfrm>
            <a:off x="5614982" y="728634"/>
            <a:ext cx="6929486" cy="830997"/>
          </a:xfrm>
          <a:prstGeom prst="rect">
            <a:avLst/>
          </a:prstGeom>
        </p:spPr>
        <p:txBody>
          <a:bodyPr wrap="square">
            <a:spAutoFit/>
          </a:bodyPr>
          <a:lstStyle/>
          <a:p>
            <a:r>
              <a:rPr lang="ar-EG" sz="1600" b="1" dirty="0" smtClean="0"/>
              <a:t>السخانات المركزيه </a:t>
            </a:r>
            <a:r>
              <a:rPr lang="ar-EG" sz="1600" b="1" dirty="0" smtClean="0"/>
              <a:t>هي </a:t>
            </a:r>
            <a:r>
              <a:rPr lang="ar-EG" sz="1600" b="1" dirty="0" smtClean="0"/>
              <a:t>وسيلة لتوفير كمية كبيره من الماء الساخن لحمام واحد أو أكثر مما لا تستطيع السخانات العاديه على توفيره نظرا لمحدودية حجمها ( 20-25 جالون كحد أقصى ) .. في حين تكون السخانات المركزيه أكبر حجما ( بدءا من 50 جالون وحتى 500 جالون )</a:t>
            </a:r>
            <a:endParaRPr lang="ar-EG"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Documents and Settings\heba\My Documents\الملفّات المحمّلة\working search\9211.gif"/>
          <p:cNvPicPr>
            <a:picLocks noChangeAspect="1" noChangeArrowheads="1"/>
          </p:cNvPicPr>
          <p:nvPr/>
        </p:nvPicPr>
        <p:blipFill>
          <a:blip r:embed="rId2"/>
          <a:srcRect/>
          <a:stretch>
            <a:fillRect/>
          </a:stretch>
        </p:blipFill>
        <p:spPr bwMode="auto">
          <a:xfrm>
            <a:off x="185694" y="300005"/>
            <a:ext cx="6118517" cy="55148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483" name="Picture 3" descr="C:\Documents and Settings\heba\My Documents\الملفّات المحمّلة\working search\hot_water_heaters.jpg"/>
          <p:cNvPicPr>
            <a:picLocks noChangeAspect="1" noChangeArrowheads="1"/>
          </p:cNvPicPr>
          <p:nvPr/>
        </p:nvPicPr>
        <p:blipFill>
          <a:blip r:embed="rId3">
            <a:clrChange>
              <a:clrFrom>
                <a:srgbClr val="FFFFFF"/>
              </a:clrFrom>
              <a:clrTo>
                <a:srgbClr val="FFFFFF">
                  <a:alpha val="0"/>
                </a:srgbClr>
              </a:clrTo>
            </a:clrChange>
            <a:lum bright="-10000" contrast="20000"/>
          </a:blip>
          <a:srcRect/>
          <a:stretch>
            <a:fillRect/>
          </a:stretch>
        </p:blipFill>
        <p:spPr bwMode="auto">
          <a:xfrm>
            <a:off x="4829164" y="5902245"/>
            <a:ext cx="2429398" cy="3698955"/>
          </a:xfrm>
          <a:prstGeom prst="rect">
            <a:avLst/>
          </a:prstGeom>
          <a:noFill/>
        </p:spPr>
      </p:pic>
      <p:pic>
        <p:nvPicPr>
          <p:cNvPr id="20484" name="Picture 4" descr="C:\Documents and Settings\heba\My Documents\الملفّات المحمّلة\working search\519.jpg"/>
          <p:cNvPicPr>
            <a:picLocks noChangeAspect="1" noChangeArrowheads="1"/>
          </p:cNvPicPr>
          <p:nvPr/>
        </p:nvPicPr>
        <p:blipFill>
          <a:blip r:embed="rId4"/>
          <a:srcRect b="20673"/>
          <a:stretch>
            <a:fillRect/>
          </a:stretch>
        </p:blipFill>
        <p:spPr bwMode="auto">
          <a:xfrm>
            <a:off x="114256" y="6086484"/>
            <a:ext cx="4667236" cy="32357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6329362" y="157130"/>
            <a:ext cx="6400800" cy="4031873"/>
          </a:xfrm>
          <a:prstGeom prst="rect">
            <a:avLst/>
          </a:prstGeom>
        </p:spPr>
        <p:txBody>
          <a:bodyPr wrap="square">
            <a:spAutoFit/>
          </a:bodyPr>
          <a:lstStyle/>
          <a:p>
            <a:r>
              <a:rPr lang="ar-EG" sz="1600" b="1" u="sng" dirty="0" smtClean="0">
                <a:solidFill>
                  <a:schemeClr val="accent2">
                    <a:lumMod val="75000"/>
                  </a:schemeClr>
                </a:solidFill>
              </a:rPr>
              <a:t>عند </a:t>
            </a:r>
            <a:r>
              <a:rPr lang="ar-EG" sz="1600" b="1" u="sng" dirty="0" smtClean="0">
                <a:solidFill>
                  <a:schemeClr val="accent2">
                    <a:lumMod val="75000"/>
                  </a:schemeClr>
                </a:solidFill>
              </a:rPr>
              <a:t>اختيار استخدام نظام السخانات المركزيه علينا التفكير بالامور التاليه :</a:t>
            </a:r>
            <a:r>
              <a:rPr lang="ar-EG" sz="1600" b="1" dirty="0" smtClean="0"/>
              <a:t/>
            </a:r>
            <a:br>
              <a:rPr lang="ar-EG" sz="1600" b="1" dirty="0" smtClean="0"/>
            </a:br>
            <a:r>
              <a:rPr lang="ar-EG" sz="1600" b="1" dirty="0" smtClean="0"/>
              <a:t/>
            </a:r>
            <a:br>
              <a:rPr lang="ar-EG" sz="1600" b="1" dirty="0" smtClean="0"/>
            </a:br>
            <a:r>
              <a:rPr lang="ar-EG" sz="1600" b="1" dirty="0" smtClean="0"/>
              <a:t>1- كمبدأ عام </a:t>
            </a:r>
            <a:r>
              <a:rPr lang="ar-EG" sz="1600" b="1" dirty="0" smtClean="0"/>
              <a:t>يتم اختيار </a:t>
            </a:r>
            <a:r>
              <a:rPr lang="ar-EG" sz="1600" b="1" dirty="0" smtClean="0"/>
              <a:t>( 2 ) سخان للمنزل </a:t>
            </a:r>
            <a:br>
              <a:rPr lang="ar-EG" sz="1600" b="1" dirty="0" smtClean="0"/>
            </a:br>
            <a:r>
              <a:rPr lang="ar-EG" sz="1600" b="1" dirty="0" smtClean="0"/>
              <a:t>2- علينا اختيار حجم السخانات المناسب لتلبية احتياجات المنزل .. وذلك بتحديد الاحتياجات على هيئة ( لتر / الساعه ) .. فهذا سيحدد أيضا حجم عضو التسخين </a:t>
            </a:r>
            <a:r>
              <a:rPr lang="en-US" sz="1600" b="1" dirty="0" smtClean="0"/>
              <a:t>Element</a:t>
            </a:r>
            <a:r>
              <a:rPr lang="en-US" sz="1600" b="1" dirty="0" smtClean="0"/>
              <a:t/>
            </a:r>
            <a:br>
              <a:rPr lang="en-US" sz="1600" b="1" dirty="0" smtClean="0"/>
            </a:br>
            <a:r>
              <a:rPr lang="ar-EG" sz="1600" b="1" dirty="0" smtClean="0"/>
              <a:t>3- </a:t>
            </a:r>
            <a:r>
              <a:rPr lang="en-US" sz="1600" b="1" dirty="0" smtClean="0"/>
              <a:t> </a:t>
            </a:r>
            <a:r>
              <a:rPr lang="ar-EG" sz="1600" b="1" dirty="0" smtClean="0"/>
              <a:t>علينا تحديد نوعية نظام تغذية الماء في المنزل .. هل سيكون نظام مضغوط ( </a:t>
            </a:r>
            <a:r>
              <a:rPr lang="en-US" sz="1600" b="1" dirty="0" smtClean="0"/>
              <a:t>Pressure System ) </a:t>
            </a:r>
            <a:r>
              <a:rPr lang="ar-EG" sz="1600" b="1" dirty="0" smtClean="0"/>
              <a:t>أو نظام يعمل بالجاذبيه ( </a:t>
            </a:r>
            <a:r>
              <a:rPr lang="en-US" sz="1600" b="1" dirty="0" smtClean="0"/>
              <a:t>Gravity System ) </a:t>
            </a:r>
            <a:r>
              <a:rPr lang="ar-EG" sz="1600" b="1" dirty="0" smtClean="0"/>
              <a:t>فلكل نظام ما يناسبه من السخانات من حيث سمك جدار خزانها وتحمله للضغوط .. ناهيك عن مستلزمات النظام المضغوط من محابس عديمة الارتداد أو محبس تنفيس </a:t>
            </a:r>
            <a:r>
              <a:rPr lang="ar-EG" sz="1600" b="1" dirty="0" smtClean="0"/>
              <a:t>الضغط</a:t>
            </a:r>
            <a:r>
              <a:rPr lang="ar-EG" sz="1600" b="1" dirty="0" smtClean="0"/>
              <a:t/>
            </a:r>
            <a:br>
              <a:rPr lang="ar-EG" sz="1600" b="1" dirty="0" smtClean="0"/>
            </a:br>
            <a:r>
              <a:rPr lang="ar-EG" sz="1600" b="1" dirty="0" smtClean="0"/>
              <a:t>4- توفير المكان الملائم للسخانات .. سواءا كان فوق السطح أسفل الخزانات العلويه ( وهو الأفضل .. خاصة للسخانات ذات الضغط المنخفض ) أو بالقبو .. أو بالدور الأرضي .. المهم هو أن تكون أسفل الخزانات العلويه .. كي نضمن تغذيتها بالمياه دائما حتى وإن تعطلت مضخات الضغط .. واختيار المكان بحيث تكون أقرب ما يمكن للحمامات كي لا تكون مواسير المياه الساخنه طويله وبذلك نقلل من الفاقد في حرارة المياه </a:t>
            </a:r>
            <a:br>
              <a:rPr lang="ar-EG" sz="1600" b="1" dirty="0" smtClean="0"/>
            </a:br>
            <a:r>
              <a:rPr lang="ar-EG" sz="1600" b="1" dirty="0" smtClean="0"/>
              <a:t/>
            </a:r>
            <a:br>
              <a:rPr lang="ar-EG" sz="1600" b="1" dirty="0" smtClean="0"/>
            </a:br>
            <a:endParaRPr lang="ar-EG" sz="1600" dirty="0"/>
          </a:p>
        </p:txBody>
      </p:sp>
      <p:sp>
        <p:nvSpPr>
          <p:cNvPr id="7" name="Rectangle 6"/>
          <p:cNvSpPr/>
          <p:nvPr/>
        </p:nvSpPr>
        <p:spPr>
          <a:xfrm>
            <a:off x="6043610" y="3300402"/>
            <a:ext cx="6643734" cy="2585323"/>
          </a:xfrm>
          <a:prstGeom prst="rect">
            <a:avLst/>
          </a:prstGeom>
        </p:spPr>
        <p:txBody>
          <a:bodyPr wrap="square">
            <a:spAutoFit/>
          </a:bodyPr>
          <a:lstStyle/>
          <a:p>
            <a:r>
              <a:rPr lang="ar-EG" sz="1600" b="1" dirty="0" smtClean="0"/>
              <a:t/>
            </a:r>
            <a:br>
              <a:rPr lang="ar-EG" sz="1600" b="1" dirty="0" smtClean="0"/>
            </a:br>
            <a:r>
              <a:rPr lang="ar-EG" sz="1800" b="1" u="sng" dirty="0" smtClean="0">
                <a:solidFill>
                  <a:schemeClr val="accent2">
                    <a:lumMod val="75000"/>
                  </a:schemeClr>
                </a:solidFill>
              </a:rPr>
              <a:t>انواع السخانات المركزيه </a:t>
            </a:r>
            <a:r>
              <a:rPr lang="ar-EG" sz="1800" b="1" u="sng" dirty="0" smtClean="0">
                <a:solidFill>
                  <a:schemeClr val="accent2">
                    <a:lumMod val="75000"/>
                  </a:schemeClr>
                </a:solidFill>
              </a:rPr>
              <a:t>:</a:t>
            </a:r>
            <a:r>
              <a:rPr lang="ar-EG" sz="1600" b="1" dirty="0" smtClean="0"/>
              <a:t/>
            </a:r>
            <a:br>
              <a:rPr lang="ar-EG" sz="1600" b="1" dirty="0" smtClean="0"/>
            </a:br>
            <a:r>
              <a:rPr lang="ar-EG" sz="1600" b="1" dirty="0" smtClean="0"/>
              <a:t>1- سخانات خزانها الداخلي من النحاس ( غالبا انجليزيه </a:t>
            </a:r>
            <a:r>
              <a:rPr lang="ar-EG" sz="1600" b="1" dirty="0" smtClean="0"/>
              <a:t>)</a:t>
            </a:r>
            <a:r>
              <a:rPr lang="ar-EG" sz="1600" b="1" dirty="0" smtClean="0"/>
              <a:t/>
            </a:r>
            <a:br>
              <a:rPr lang="ar-EG" sz="1600" b="1" dirty="0" smtClean="0"/>
            </a:br>
            <a:r>
              <a:rPr lang="ar-EG" sz="1600" b="1" dirty="0" smtClean="0"/>
              <a:t>2- سخانات خزانها الداخلي من الحديد المجلفن ( غالبا امريكيه وايطاليه </a:t>
            </a:r>
            <a:r>
              <a:rPr lang="ar-EG" sz="1600" b="1" dirty="0" smtClean="0"/>
              <a:t>)</a:t>
            </a:r>
            <a:r>
              <a:rPr lang="ar-EG" sz="1600" b="1" dirty="0" smtClean="0"/>
              <a:t/>
            </a:r>
            <a:br>
              <a:rPr lang="ar-EG" sz="1600" b="1" dirty="0" smtClean="0"/>
            </a:br>
            <a:r>
              <a:rPr lang="ar-EG" sz="1600" b="1" dirty="0" smtClean="0"/>
              <a:t>3- سخانات خزانها الداخلي من الستانلس ستيل ( نرويجيه واسبانيه وربما غيرها </a:t>
            </a:r>
            <a:r>
              <a:rPr lang="ar-EG" sz="1600" b="1" dirty="0" smtClean="0"/>
              <a:t>)</a:t>
            </a:r>
            <a:r>
              <a:rPr lang="ar-EG" sz="1600" b="1" dirty="0" smtClean="0"/>
              <a:t/>
            </a:r>
            <a:br>
              <a:rPr lang="ar-EG" sz="1600" b="1" dirty="0" smtClean="0"/>
            </a:br>
            <a:r>
              <a:rPr lang="ar-EG" sz="1600" b="1" dirty="0" smtClean="0"/>
              <a:t>لكل نوعيه من هذه الخزات صنفين </a:t>
            </a:r>
            <a:r>
              <a:rPr lang="ar-EG" sz="1600" b="1" dirty="0" smtClean="0"/>
              <a:t>:</a:t>
            </a:r>
            <a:r>
              <a:rPr lang="ar-EG" sz="1600" b="1" dirty="0" smtClean="0"/>
              <a:t/>
            </a:r>
            <a:br>
              <a:rPr lang="ar-EG" sz="1600" b="1" dirty="0" smtClean="0"/>
            </a:br>
            <a:r>
              <a:rPr lang="ar-EG" sz="1600" b="1" dirty="0" smtClean="0"/>
              <a:t>أ- ضغط منخفض وهو الذي سيعمل بتأثير الجاذبيه الأرضيه </a:t>
            </a:r>
            <a:r>
              <a:rPr lang="ar-EG" sz="1600" b="1" dirty="0" smtClean="0"/>
              <a:t>فقط</a:t>
            </a:r>
            <a:r>
              <a:rPr lang="ar-EG" sz="1600" b="1" dirty="0" smtClean="0"/>
              <a:t/>
            </a:r>
            <a:br>
              <a:rPr lang="ar-EG" sz="1600" b="1" dirty="0" smtClean="0"/>
            </a:br>
            <a:r>
              <a:rPr lang="ar-EG" sz="1600" b="1" dirty="0" smtClean="0"/>
              <a:t>ب- ضغط عالي وهو الذي سيعمل بتأثير ضغط مضخات الضغط</a:t>
            </a:r>
            <a:br>
              <a:rPr lang="ar-EG" sz="1600" b="1" dirty="0" smtClean="0"/>
            </a:br>
            <a:r>
              <a:rPr lang="ar-EG" sz="1600" b="1" dirty="0" smtClean="0"/>
              <a:t/>
            </a:r>
            <a:br>
              <a:rPr lang="ar-EG" sz="1600" b="1" dirty="0" smtClean="0"/>
            </a:br>
            <a:endParaRPr lang="ar-EG" sz="1600" b="1" dirty="0"/>
          </a:p>
        </p:txBody>
      </p:sp>
      <p:pic>
        <p:nvPicPr>
          <p:cNvPr id="20486" name="Picture 6" descr="http://www.himinsolar.ae/4Solar-Water/1-2.jpg"/>
          <p:cNvPicPr>
            <a:picLocks noChangeAspect="1" noChangeArrowheads="1"/>
          </p:cNvPicPr>
          <p:nvPr/>
        </p:nvPicPr>
        <p:blipFill>
          <a:blip r:embed="rId5">
            <a:clrChange>
              <a:clrFrom>
                <a:srgbClr val="FFFFFF"/>
              </a:clrFrom>
              <a:clrTo>
                <a:srgbClr val="FFFFFF">
                  <a:alpha val="0"/>
                </a:srgbClr>
              </a:clrTo>
            </a:clrChange>
            <a:lum bright="10000" contrast="20000"/>
          </a:blip>
          <a:srcRect/>
          <a:stretch>
            <a:fillRect/>
          </a:stretch>
        </p:blipFill>
        <p:spPr bwMode="auto">
          <a:xfrm>
            <a:off x="7258056" y="5443542"/>
            <a:ext cx="5543544" cy="3445078"/>
          </a:xfrm>
          <a:prstGeom prst="rect">
            <a:avLst/>
          </a:prstGeom>
          <a:noFill/>
        </p:spPr>
      </p:pic>
      <p:sp>
        <p:nvSpPr>
          <p:cNvPr id="10" name="Rectangle 9"/>
          <p:cNvSpPr/>
          <p:nvPr/>
        </p:nvSpPr>
        <p:spPr>
          <a:xfrm>
            <a:off x="8043874" y="8944004"/>
            <a:ext cx="4261103" cy="338554"/>
          </a:xfrm>
          <a:prstGeom prst="rect">
            <a:avLst/>
          </a:prstGeom>
        </p:spPr>
        <p:txBody>
          <a:bodyPr wrap="none">
            <a:spAutoFit/>
          </a:bodyPr>
          <a:lstStyle/>
          <a:p>
            <a:r>
              <a:rPr lang="ar-EG" sz="1600" b="1" dirty="0" smtClean="0"/>
              <a:t>سخان مياه الطاقة الشمسية,نظام مياه ساخنة بالطاقة الشمسية</a:t>
            </a:r>
            <a:endParaRPr lang="ar-EG" sz="16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5826" y="3204959"/>
            <a:ext cx="5700730" cy="6524863"/>
          </a:xfrm>
          <a:prstGeom prst="rect">
            <a:avLst/>
          </a:prstGeom>
        </p:spPr>
        <p:txBody>
          <a:bodyPr wrap="square">
            <a:spAutoFit/>
          </a:bodyPr>
          <a:lstStyle/>
          <a:p>
            <a:r>
              <a:rPr lang="ar-EG" sz="1800" b="1" u="sng" dirty="0" smtClean="0">
                <a:solidFill>
                  <a:schemeClr val="accent2">
                    <a:lumMod val="75000"/>
                  </a:schemeClr>
                </a:solidFill>
              </a:rPr>
              <a:t>اسعار نظام السخانات المركزية </a:t>
            </a:r>
            <a:r>
              <a:rPr lang="ar-EG" sz="1600" b="1" dirty="0" smtClean="0"/>
              <a:t/>
            </a:r>
            <a:br>
              <a:rPr lang="ar-EG" sz="1600" b="1" dirty="0" smtClean="0"/>
            </a:br>
            <a:r>
              <a:rPr lang="ar-EG" sz="1600" b="1" u="sng" dirty="0" smtClean="0">
                <a:solidFill>
                  <a:srgbClr val="002060"/>
                </a:solidFill>
              </a:rPr>
              <a:t>شركة تدمر ( فرع النجمة )</a:t>
            </a:r>
            <a:r>
              <a:rPr lang="ar-EG" sz="1600" b="1" dirty="0" smtClean="0"/>
              <a:t/>
            </a:r>
            <a:br>
              <a:rPr lang="ar-EG" sz="1600" b="1" dirty="0" smtClean="0"/>
            </a:br>
            <a:r>
              <a:rPr lang="ar-EG" sz="1600" b="1" dirty="0" smtClean="0"/>
              <a:t>1- شلر ( مبرد المياة ) السعر 2950 ريال قطري</a:t>
            </a:r>
            <a:br>
              <a:rPr lang="ar-EG" sz="1600" b="1" dirty="0" smtClean="0"/>
            </a:br>
            <a:r>
              <a:rPr lang="ar-EG" sz="1600" b="1" dirty="0" smtClean="0"/>
              <a:t>2- برشر السعر 1250</a:t>
            </a:r>
            <a:br>
              <a:rPr lang="ar-EG" sz="1600" b="1" dirty="0" smtClean="0"/>
            </a:br>
            <a:r>
              <a:rPr lang="ar-EG" sz="1600" b="1" dirty="0" smtClean="0"/>
              <a:t>3- دينمو السعر 665 </a:t>
            </a:r>
            <a:br>
              <a:rPr lang="ar-EG" sz="1600" b="1" dirty="0" smtClean="0"/>
            </a:br>
            <a:r>
              <a:rPr lang="ar-EG" sz="1600" b="1" dirty="0" smtClean="0"/>
              <a:t>4- فلوت سويتش عدد 2 السعر 200 ريال</a:t>
            </a:r>
            <a:br>
              <a:rPr lang="ar-EG" sz="1600" b="1" dirty="0" smtClean="0"/>
            </a:br>
            <a:r>
              <a:rPr lang="ar-EG" sz="1600" b="1" dirty="0" smtClean="0"/>
              <a:t>5- فلتر مياه السعر 2000 ريال</a:t>
            </a:r>
            <a:br>
              <a:rPr lang="ar-EG" sz="1600" b="1" dirty="0" smtClean="0"/>
            </a:br>
            <a:r>
              <a:rPr lang="ar-EG" sz="1600" b="1" dirty="0" smtClean="0"/>
              <a:t>6- نظام تدوير المياة سيركليشين عدد 2 السعر 1350 ريال</a:t>
            </a:r>
            <a:br>
              <a:rPr lang="ar-EG" sz="1600" b="1" dirty="0" smtClean="0"/>
            </a:br>
            <a:r>
              <a:rPr lang="ar-EG" sz="1600" b="1" dirty="0" smtClean="0"/>
              <a:t>7- تايمر ( منظم الوقت) السعر 300</a:t>
            </a:r>
            <a:br>
              <a:rPr lang="ar-EG" sz="1600" b="1" dirty="0" smtClean="0"/>
            </a:br>
            <a:r>
              <a:rPr lang="ar-EG" sz="1600" b="1" dirty="0" smtClean="0"/>
              <a:t>8- سخان عدد 2 السعر 6000</a:t>
            </a:r>
            <a:br>
              <a:rPr lang="ar-EG" sz="1600" b="1" dirty="0" smtClean="0"/>
            </a:br>
            <a:r>
              <a:rPr lang="ar-EG" sz="1600" b="1" dirty="0" smtClean="0"/>
              <a:t>المجموع = 14715 الف ريال قطري</a:t>
            </a:r>
            <a:br>
              <a:rPr lang="ar-EG" sz="1600" b="1" dirty="0" smtClean="0"/>
            </a:br>
            <a:r>
              <a:rPr lang="ar-EG" sz="1600" b="1" dirty="0" smtClean="0"/>
              <a:t>بعد الخصم = 10950 ريال قطري</a:t>
            </a:r>
            <a:br>
              <a:rPr lang="ar-EG" sz="1600" b="1" dirty="0" smtClean="0"/>
            </a:br>
            <a:r>
              <a:rPr lang="ar-EG" sz="1600" b="1" dirty="0" smtClean="0"/>
              <a:t/>
            </a:r>
            <a:br>
              <a:rPr lang="ar-EG" sz="1600" b="1" dirty="0" smtClean="0"/>
            </a:br>
            <a:r>
              <a:rPr lang="ar-EG" sz="1600" b="1" u="sng" dirty="0" smtClean="0">
                <a:solidFill>
                  <a:srgbClr val="002060"/>
                </a:solidFill>
              </a:rPr>
              <a:t>الشركة البحرية للتجارة والمقاولات</a:t>
            </a:r>
            <a:r>
              <a:rPr lang="ar-EG" sz="1600" b="1" dirty="0" smtClean="0"/>
              <a:t/>
            </a:r>
            <a:br>
              <a:rPr lang="ar-EG" sz="1600" b="1" dirty="0" smtClean="0"/>
            </a:br>
            <a:r>
              <a:rPr lang="ar-EG" sz="1600" b="1" dirty="0" smtClean="0"/>
              <a:t>موقعهم ( منطقة الدوحة الجديدة ) بجانب عمارة المالكي </a:t>
            </a:r>
            <a:br>
              <a:rPr lang="ar-EG" sz="1600" b="1" dirty="0" smtClean="0"/>
            </a:br>
            <a:r>
              <a:rPr lang="ar-EG" sz="1600" b="1" dirty="0" smtClean="0"/>
              <a:t/>
            </a:r>
            <a:br>
              <a:rPr lang="ar-EG" sz="1600" b="1" dirty="0" smtClean="0"/>
            </a:br>
            <a:r>
              <a:rPr lang="ar-EG" sz="1600" b="1" dirty="0" smtClean="0"/>
              <a:t>1- فلتر مياه ( امريكي ) السعر = 3400 ريال </a:t>
            </a:r>
            <a:br>
              <a:rPr lang="ar-EG" sz="1600" b="1" dirty="0" smtClean="0"/>
            </a:br>
            <a:r>
              <a:rPr lang="ar-EG" sz="1600" b="1" dirty="0" smtClean="0"/>
              <a:t>2- برشر ( الماني ) السعر = 1750 ريال</a:t>
            </a:r>
            <a:br>
              <a:rPr lang="ar-EG" sz="1600" b="1" dirty="0" smtClean="0"/>
            </a:br>
            <a:r>
              <a:rPr lang="ar-EG" sz="1600" b="1" dirty="0" smtClean="0"/>
              <a:t>3- سخان (امريكي) عدد 2 السعر= 4600 ريال</a:t>
            </a:r>
            <a:br>
              <a:rPr lang="ar-EG" sz="1600" b="1" dirty="0" smtClean="0"/>
            </a:br>
            <a:r>
              <a:rPr lang="ar-EG" sz="1600" b="1" dirty="0" smtClean="0"/>
              <a:t>4- سيركيليشن عدد 1 السعر 1000 ريال</a:t>
            </a:r>
            <a:br>
              <a:rPr lang="ar-EG" sz="1600" b="1" dirty="0" smtClean="0"/>
            </a:br>
            <a:r>
              <a:rPr lang="ar-EG" sz="1600" b="1" dirty="0" smtClean="0"/>
              <a:t>5- فلوت سويتش(عوامه) عدد 3 السعر 300 ريال</a:t>
            </a:r>
            <a:br>
              <a:rPr lang="ar-EG" sz="1600" b="1" dirty="0" smtClean="0"/>
            </a:br>
            <a:r>
              <a:rPr lang="ar-EG" sz="1600" b="1" dirty="0" smtClean="0"/>
              <a:t>6- دينمو (امريكي) عدد 1 السعر 950 ريال</a:t>
            </a:r>
            <a:br>
              <a:rPr lang="ar-EG" sz="1600" b="1" dirty="0" smtClean="0"/>
            </a:br>
            <a:r>
              <a:rPr lang="ar-EG" sz="1600" b="1" dirty="0" smtClean="0"/>
              <a:t>المجموع = 12000 الف ريال قطري</a:t>
            </a:r>
            <a:br>
              <a:rPr lang="ar-EG" sz="1600" b="1" dirty="0" smtClean="0"/>
            </a:br>
            <a:r>
              <a:rPr lang="ar-EG" sz="1600" b="1" dirty="0" smtClean="0"/>
              <a:t>بعد الخصم = 10000 ريال</a:t>
            </a:r>
            <a:br>
              <a:rPr lang="ar-EG" sz="1600" b="1" dirty="0" smtClean="0"/>
            </a:br>
            <a:r>
              <a:rPr lang="ar-EG" sz="1600" b="1" dirty="0" smtClean="0"/>
              <a:t>التركيب 2300 ريال قطري</a:t>
            </a:r>
            <a:br>
              <a:rPr lang="ar-EG" sz="1600" b="1" dirty="0" smtClean="0"/>
            </a:br>
            <a:r>
              <a:rPr lang="ar-EG" sz="1600" b="1" dirty="0" smtClean="0"/>
              <a:t> </a:t>
            </a:r>
            <a:endParaRPr lang="ar-EG" sz="1600" b="1" dirty="0"/>
          </a:p>
        </p:txBody>
      </p:sp>
      <p:sp>
        <p:nvSpPr>
          <p:cNvPr id="3" name="Rectangle 2"/>
          <p:cNvSpPr/>
          <p:nvPr/>
        </p:nvSpPr>
        <p:spPr>
          <a:xfrm>
            <a:off x="5972172" y="634888"/>
            <a:ext cx="6715172" cy="2308324"/>
          </a:xfrm>
          <a:prstGeom prst="rect">
            <a:avLst/>
          </a:prstGeom>
        </p:spPr>
        <p:txBody>
          <a:bodyPr wrap="square">
            <a:spAutoFit/>
          </a:bodyPr>
          <a:lstStyle/>
          <a:p>
            <a:r>
              <a:rPr lang="ar-EG" sz="1600" b="1" dirty="0" smtClean="0"/>
              <a:t/>
            </a:r>
            <a:br>
              <a:rPr lang="ar-EG" sz="1600" b="1" dirty="0" smtClean="0"/>
            </a:br>
            <a:r>
              <a:rPr lang="ar-EG" sz="1600" b="1" dirty="0" smtClean="0"/>
              <a:t>من مستلزمات نظام السخانات المركزيه هو الحفاظ على حرارة الماء داخل المواسير دوما .. وذلك بعزل مواسير المياه الساخنه ( وكذلك البارده ) وتركيب مضختين تدوير للماء الساخن ( </a:t>
            </a:r>
            <a:r>
              <a:rPr lang="en-US" sz="1600" b="1" dirty="0" smtClean="0"/>
              <a:t>Circulation Pump ) </a:t>
            </a:r>
            <a:r>
              <a:rPr lang="ar-EG" sz="1600" b="1" dirty="0" smtClean="0"/>
              <a:t>يقوم بتحريك الماء داخل المواسير باستمرار لكي نحصل على الماء الساخن فور فتح صنبور الماء </a:t>
            </a:r>
            <a:br>
              <a:rPr lang="ar-EG" sz="1600" b="1" dirty="0" smtClean="0"/>
            </a:br>
            <a:r>
              <a:rPr lang="ar-EG" sz="1600" b="1" dirty="0" smtClean="0"/>
              <a:t/>
            </a:r>
            <a:br>
              <a:rPr lang="ar-EG" sz="1600" b="1" dirty="0" smtClean="0"/>
            </a:br>
            <a:r>
              <a:rPr lang="ar-EG" sz="1600" b="1" dirty="0" smtClean="0"/>
              <a:t>طبعا وعند اعتمادنا نظام التغذيه بالماء ان كان بالجاذبيه أو بالضغط فعلينا الحرص عند اختيار خلاطات المياه لكافة البيت .. بحيث نقوم بشراء النوعيه التي تتحمل الضغط وليست النوعيه العاديه</a:t>
            </a:r>
            <a:br>
              <a:rPr lang="ar-EG" sz="1600" b="1" dirty="0" smtClean="0"/>
            </a:br>
            <a:endParaRPr lang="ar-EG" sz="1600" dirty="0"/>
          </a:p>
        </p:txBody>
      </p:sp>
      <p:sp>
        <p:nvSpPr>
          <p:cNvPr id="4" name="Rectangle 3"/>
          <p:cNvSpPr/>
          <p:nvPr/>
        </p:nvSpPr>
        <p:spPr>
          <a:xfrm>
            <a:off x="7758122" y="2927960"/>
            <a:ext cx="4700598" cy="6801862"/>
          </a:xfrm>
          <a:prstGeom prst="rect">
            <a:avLst/>
          </a:prstGeom>
        </p:spPr>
        <p:txBody>
          <a:bodyPr wrap="square">
            <a:spAutoFit/>
          </a:bodyPr>
          <a:lstStyle/>
          <a:p>
            <a:r>
              <a:rPr lang="ar-EG" sz="1600" b="1" dirty="0" smtClean="0"/>
              <a:t/>
            </a:r>
            <a:br>
              <a:rPr lang="ar-EG" sz="1600" b="1" dirty="0" smtClean="0"/>
            </a:br>
            <a:r>
              <a:rPr lang="ar-EG" sz="1800" b="1" u="sng" dirty="0" smtClean="0">
                <a:solidFill>
                  <a:schemeClr val="tx2">
                    <a:lumMod val="75000"/>
                  </a:schemeClr>
                </a:solidFill>
              </a:rPr>
              <a:t>مميزات السخانات المركزيه هي :</a:t>
            </a:r>
          </a:p>
          <a:p>
            <a:r>
              <a:rPr lang="ar-EG" sz="1600" b="1" dirty="0" smtClean="0"/>
              <a:t/>
            </a:r>
            <a:br>
              <a:rPr lang="ar-EG" sz="1600" b="1" dirty="0" smtClean="0"/>
            </a:br>
            <a:r>
              <a:rPr lang="ar-EG" sz="1600" b="1" dirty="0" smtClean="0"/>
              <a:t>1- توفير كمية مياه ساخنه كافيه لاستخدام أي من ساكني المنزل في أي وقت </a:t>
            </a:r>
            <a:br>
              <a:rPr lang="ar-EG" sz="1600" b="1" dirty="0" smtClean="0"/>
            </a:br>
            <a:r>
              <a:rPr lang="ar-EG" sz="1600" b="1" dirty="0" smtClean="0"/>
              <a:t>2- تركيب السخانات في غرفة أعلى السطح .. وبذلك يتوفر مكان تركيب السخانات بالحمامات ويتلافى خطر انفجارها أحيانا .. كما يعطي منظرا وشكلا أفضل </a:t>
            </a:r>
            <a:r>
              <a:rPr lang="ar-EG" sz="1600" b="1" dirty="0" smtClean="0"/>
              <a:t>للحمامات</a:t>
            </a:r>
            <a:r>
              <a:rPr lang="ar-EG" sz="1600" b="1" dirty="0" smtClean="0"/>
              <a:t/>
            </a:r>
            <a:br>
              <a:rPr lang="ar-EG" sz="1600" b="1" dirty="0" smtClean="0"/>
            </a:br>
            <a:r>
              <a:rPr lang="ar-EG" sz="1600" b="1" dirty="0" smtClean="0"/>
              <a:t>3- يوفر في استهلاك الطاقة الكهربائيه </a:t>
            </a:r>
            <a:br>
              <a:rPr lang="ar-EG" sz="1600" b="1" dirty="0" smtClean="0"/>
            </a:br>
            <a:r>
              <a:rPr lang="ar-EG" sz="1600" b="1" dirty="0" smtClean="0"/>
              <a:t>4- يمكن التحكم بنوعية المياه الساخنه عبر مرورها في نظام الفلتر الذي يركب بجواره </a:t>
            </a:r>
            <a:r>
              <a:rPr lang="ar-EG" sz="1600" b="1" dirty="0" smtClean="0"/>
              <a:t>غالبا</a:t>
            </a:r>
            <a:r>
              <a:rPr lang="ar-EG" sz="1600" b="1" dirty="0" smtClean="0"/>
              <a:t/>
            </a:r>
            <a:br>
              <a:rPr lang="ar-EG" sz="1600" b="1" dirty="0" smtClean="0"/>
            </a:br>
            <a:r>
              <a:rPr lang="ar-EG" sz="1600" b="1" dirty="0" smtClean="0"/>
              <a:t>5- حسب نوعية مادة خزانه .. فإن عمره الإفتراضي طويل جدا مقارنة بالسخانات العاديه </a:t>
            </a:r>
            <a:br>
              <a:rPr lang="ar-EG" sz="1600" b="1" dirty="0" smtClean="0"/>
            </a:br>
            <a:r>
              <a:rPr lang="ar-EG" sz="1800" b="1" u="sng" dirty="0" smtClean="0">
                <a:solidFill>
                  <a:schemeClr val="tx2">
                    <a:lumMod val="75000"/>
                  </a:schemeClr>
                </a:solidFill>
              </a:rPr>
              <a:t>عيوبه</a:t>
            </a:r>
            <a:r>
              <a:rPr lang="ar-EG" sz="1600" b="1" dirty="0" smtClean="0"/>
              <a:t/>
            </a:r>
            <a:br>
              <a:rPr lang="ar-EG" sz="1600" b="1" dirty="0" smtClean="0"/>
            </a:br>
            <a:r>
              <a:rPr lang="ar-EG" sz="1600" b="1" dirty="0" smtClean="0"/>
              <a:t>1- تكاليفه المبدئيه مرتفعه نسبة للسخانات التجاريه الصغيره المنتشره في </a:t>
            </a:r>
            <a:r>
              <a:rPr lang="ar-EG" sz="1600" b="1" dirty="0" smtClean="0"/>
              <a:t>الأسواق</a:t>
            </a:r>
            <a:r>
              <a:rPr lang="ar-EG" sz="1600" b="1" dirty="0" smtClean="0"/>
              <a:t/>
            </a:r>
            <a:br>
              <a:rPr lang="ar-EG" sz="1600" b="1" dirty="0" smtClean="0"/>
            </a:br>
            <a:r>
              <a:rPr lang="ar-EG" sz="1600" b="1" dirty="0" smtClean="0"/>
              <a:t>2- لو تعطل السخان ( وكان المركب فقط سخان واحد ) فإن كافة المنزل سيتأثر بانقطاع الماء </a:t>
            </a:r>
            <a:r>
              <a:rPr lang="ar-EG" sz="1600" b="1" dirty="0" smtClean="0"/>
              <a:t>الساخن</a:t>
            </a:r>
            <a:r>
              <a:rPr lang="ar-EG" sz="1600" b="1" dirty="0" smtClean="0"/>
              <a:t/>
            </a:r>
            <a:br>
              <a:rPr lang="ar-EG" sz="1600" b="1" dirty="0" smtClean="0"/>
            </a:br>
            <a:r>
              <a:rPr lang="ar-EG" sz="1600" b="1" dirty="0" smtClean="0"/>
              <a:t>3- يحتاج إلى عمالة فنيه ماهره لتركيبه ( لا للبايب فيتر أبو وانيت </a:t>
            </a:r>
            <a:r>
              <a:rPr lang="ar-EG" sz="1600" b="1" dirty="0" smtClean="0"/>
              <a:t>)</a:t>
            </a:r>
            <a:r>
              <a:rPr lang="ar-EG" sz="1600" b="1" dirty="0" smtClean="0"/>
              <a:t/>
            </a:r>
            <a:br>
              <a:rPr lang="ar-EG" sz="1600" b="1" dirty="0" smtClean="0"/>
            </a:br>
            <a:r>
              <a:rPr lang="ar-EG" sz="1600" b="1" dirty="0" smtClean="0"/>
              <a:t>4- لو لم يركب مضخة تدوير </a:t>
            </a:r>
            <a:r>
              <a:rPr lang="en-US" sz="1600" b="1" dirty="0" smtClean="0"/>
              <a:t>Circulation Pump </a:t>
            </a:r>
            <a:r>
              <a:rPr lang="ar-EG" sz="1600" b="1" dirty="0" smtClean="0"/>
              <a:t>لها بحيث يتم تدوير المياه الساخنه داخل المواسير فإن المستخدم سيستهلك كمية لا بأس بها من المياه حتى تصل له المياه الساخنه .. لذلك لا بد من تركيب مضخات تدوير معها توفر المياه الساخنه بمجرد فتح الصنبور</a:t>
            </a:r>
          </a:p>
          <a:p>
            <a:r>
              <a:rPr lang="ar-EG" sz="1600" b="1" dirty="0" smtClean="0"/>
              <a:t/>
            </a:r>
            <a:br>
              <a:rPr lang="ar-EG" sz="1600" b="1" dirty="0" smtClean="0"/>
            </a:br>
            <a:r>
              <a:rPr lang="ar-EG" sz="1600" b="1" dirty="0" smtClean="0"/>
              <a:t/>
            </a:r>
            <a:br>
              <a:rPr lang="ar-EG" sz="1600" b="1" dirty="0" smtClean="0"/>
            </a:br>
            <a:r>
              <a:rPr lang="ar-EG" sz="1600" b="1" dirty="0" smtClean="0"/>
              <a:t/>
            </a:r>
            <a:br>
              <a:rPr lang="ar-EG" sz="1600" b="1" dirty="0" smtClean="0"/>
            </a:br>
            <a:endParaRPr lang="ar-EG" sz="1600" dirty="0"/>
          </a:p>
        </p:txBody>
      </p:sp>
      <p:pic>
        <p:nvPicPr>
          <p:cNvPr id="21506" name="Picture 2" descr="C:\Documents and Settings\heba\My Documents\الملفّات المحمّلة\working search\e9de933b37.jpg"/>
          <p:cNvPicPr>
            <a:picLocks noChangeAspect="1" noChangeArrowheads="1"/>
          </p:cNvPicPr>
          <p:nvPr/>
        </p:nvPicPr>
        <p:blipFill>
          <a:blip r:embed="rId2">
            <a:lum contrast="10000"/>
          </a:blip>
          <a:srcRect l="4286" r="5714" b="7232"/>
          <a:stretch>
            <a:fillRect/>
          </a:stretch>
        </p:blipFill>
        <p:spPr bwMode="auto">
          <a:xfrm>
            <a:off x="400008" y="157130"/>
            <a:ext cx="3000396" cy="42148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508" name="Picture 4" descr="http://steamlines.net/wp-content/uploads/2010/01/05-copy.png"/>
          <p:cNvPicPr>
            <a:picLocks noChangeAspect="1" noChangeArrowheads="1"/>
          </p:cNvPicPr>
          <p:nvPr/>
        </p:nvPicPr>
        <p:blipFill>
          <a:blip r:embed="rId3">
            <a:lum contrast="10000"/>
          </a:blip>
          <a:srcRect/>
          <a:stretch>
            <a:fillRect/>
          </a:stretch>
        </p:blipFill>
        <p:spPr bwMode="auto">
          <a:xfrm>
            <a:off x="0" y="4586286"/>
            <a:ext cx="3184222" cy="4786346"/>
          </a:xfrm>
          <a:prstGeom prst="rect">
            <a:avLst/>
          </a:prstGeom>
          <a:noFill/>
        </p:spPr>
      </p:pic>
      <p:pic>
        <p:nvPicPr>
          <p:cNvPr id="21510" name="Picture 6" descr="http://www.almuhands.org/forum/imgcache2008/102092.almuhands.org"/>
          <p:cNvPicPr>
            <a:picLocks noChangeAspect="1" noChangeArrowheads="1"/>
          </p:cNvPicPr>
          <p:nvPr/>
        </p:nvPicPr>
        <p:blipFill>
          <a:blip r:embed="rId4">
            <a:clrChange>
              <a:clrFrom>
                <a:srgbClr val="FEFCFD"/>
              </a:clrFrom>
              <a:clrTo>
                <a:srgbClr val="FEFCFD">
                  <a:alpha val="0"/>
                </a:srgbClr>
              </a:clrTo>
            </a:clrChange>
          </a:blip>
          <a:srcRect/>
          <a:stretch>
            <a:fillRect/>
          </a:stretch>
        </p:blipFill>
        <p:spPr bwMode="auto">
          <a:xfrm>
            <a:off x="3691871" y="800072"/>
            <a:ext cx="2494615" cy="2143140"/>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TotalTime>
  <Words>169</Words>
  <Application>Microsoft Office PowerPoint</Application>
  <PresentationFormat>A3 Paper (297x420 mm)</PresentationFormat>
  <Paragraphs>103</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Slide 1</vt:lpstr>
      <vt:lpstr>Slide 2</vt:lpstr>
      <vt:lpstr>Slide 3</vt:lpstr>
      <vt:lpstr>Slide 4</vt:lpstr>
      <vt:lpstr>Slide 5</vt:lpstr>
      <vt:lpstr>Slide 6</vt:lpstr>
      <vt:lpstr>Slide 7</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Mai</dc:creator>
  <cp:lastModifiedBy>pc1</cp:lastModifiedBy>
  <cp:revision>130</cp:revision>
  <dcterms:created xsi:type="dcterms:W3CDTF">2011-10-30T21:01:43Z</dcterms:created>
  <dcterms:modified xsi:type="dcterms:W3CDTF">2011-10-31T02:02:15Z</dcterms:modified>
</cp:coreProperties>
</file>