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80" d="100"/>
          <a:sy n="80" d="100"/>
        </p:scale>
        <p:origin x="-159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6" y="3810003"/>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4" y="3897011"/>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4"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1"/>
            <a:ext cx="9144000" cy="244171"/>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 y="3675528"/>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1"/>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2"/>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90"/>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7"/>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ABDFE755-87C2-48AF-A08A-9B458F2EDE49}" type="datetimeFigureOut">
              <a:rPr lang="ar-EG" smtClean="0"/>
              <a:t>15/05/1435</a:t>
            </a:fld>
            <a:endParaRPr lang="ar-EG"/>
          </a:p>
        </p:txBody>
      </p:sp>
      <p:sp>
        <p:nvSpPr>
          <p:cNvPr id="17" name="Footer Placeholder 16"/>
          <p:cNvSpPr>
            <a:spLocks noGrp="1"/>
          </p:cNvSpPr>
          <p:nvPr>
            <p:ph type="ftr" sz="quarter" idx="11"/>
          </p:nvPr>
        </p:nvSpPr>
        <p:spPr>
          <a:xfrm>
            <a:off x="5410200" y="4205288"/>
            <a:ext cx="1295400" cy="457200"/>
          </a:xfrm>
        </p:spPr>
        <p:txBody>
          <a:bodyPr/>
          <a:lstStyle/>
          <a:p>
            <a:endParaRPr lang="ar-EG"/>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83E4B59-E423-4056-B30B-59726321DC3D}" type="slidenum">
              <a:rPr lang="ar-EG" smtClean="0"/>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DFE755-87C2-48AF-A08A-9B458F2EDE49}" type="datetimeFigureOut">
              <a:rPr lang="ar-EG" smtClean="0"/>
              <a:t>15/05/1435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DFE755-87C2-48AF-A08A-9B458F2EDE49}" type="datetimeFigureOut">
              <a:rPr lang="ar-EG" smtClean="0"/>
              <a:t>15/05/1435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DFE755-87C2-48AF-A08A-9B458F2EDE49}" type="datetimeFigureOut">
              <a:rPr lang="ar-EG" smtClean="0"/>
              <a:t>15/05/1435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1"/>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BDFE755-87C2-48AF-A08A-9B458F2EDE49}" type="datetimeFigureOut">
              <a:rPr lang="ar-EG" smtClean="0"/>
              <a:t>15/05/1435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5"/>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5"/>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BDFE755-87C2-48AF-A08A-9B458F2EDE49}" type="datetimeFigureOut">
              <a:rPr lang="ar-EG" smtClean="0"/>
              <a:t>15/05/1435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1"/>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9" y="2244971"/>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8"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ABDFE755-87C2-48AF-A08A-9B458F2EDE49}" type="datetimeFigureOut">
              <a:rPr lang="ar-EG" smtClean="0"/>
              <a:t>15/05/1435</a:t>
            </a:fld>
            <a:endParaRPr lang="ar-EG"/>
          </a:p>
        </p:txBody>
      </p:sp>
      <p:sp>
        <p:nvSpPr>
          <p:cNvPr id="27" name="Slide Number Placeholder 26"/>
          <p:cNvSpPr>
            <a:spLocks noGrp="1"/>
          </p:cNvSpPr>
          <p:nvPr>
            <p:ph type="sldNum" sz="quarter" idx="11"/>
          </p:nvPr>
        </p:nvSpPr>
        <p:spPr/>
        <p:txBody>
          <a:bodyPr rtlCol="0"/>
          <a:lstStyle/>
          <a:p>
            <a:fld id="{083E4B59-E423-4056-B30B-59726321DC3D}" type="slidenum">
              <a:rPr lang="ar-EG" smtClean="0"/>
              <a:t>‹#›</a:t>
            </a:fld>
            <a:endParaRPr lang="ar-EG"/>
          </a:p>
        </p:txBody>
      </p:sp>
      <p:sp>
        <p:nvSpPr>
          <p:cNvPr id="28" name="Footer Placeholder 27"/>
          <p:cNvSpPr>
            <a:spLocks noGrp="1"/>
          </p:cNvSpPr>
          <p:nvPr>
            <p:ph type="ftr" sz="quarter" idx="12"/>
          </p:nvPr>
        </p:nvSpPr>
        <p:spPr/>
        <p:txBody>
          <a:bodyPr rtlCol="0"/>
          <a:lstStyle/>
          <a:p>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ABDFE755-87C2-48AF-A08A-9B458F2EDE49}" type="datetimeFigureOut">
              <a:rPr lang="ar-EG" smtClean="0"/>
              <a:t>15/05/1435</a:t>
            </a:fld>
            <a:endParaRPr lang="ar-EG"/>
          </a:p>
        </p:txBody>
      </p:sp>
      <p:sp>
        <p:nvSpPr>
          <p:cNvPr id="4" name="Footer Placeholder 3"/>
          <p:cNvSpPr>
            <a:spLocks noGrp="1"/>
          </p:cNvSpPr>
          <p:nvPr>
            <p:ph type="ftr" sz="quarter" idx="11"/>
          </p:nvPr>
        </p:nvSpPr>
        <p:spPr>
          <a:xfrm>
            <a:off x="5257800" y="612648"/>
            <a:ext cx="1325880" cy="457200"/>
          </a:xfrm>
        </p:spPr>
        <p:txBody>
          <a:bodyPr/>
          <a:lstStyle/>
          <a:p>
            <a:endParaRPr lang="ar-EG"/>
          </a:p>
        </p:txBody>
      </p:sp>
      <p:sp>
        <p:nvSpPr>
          <p:cNvPr id="5" name="Slide Number Placeholder 4"/>
          <p:cNvSpPr>
            <a:spLocks noGrp="1"/>
          </p:cNvSpPr>
          <p:nvPr>
            <p:ph type="sldNum" sz="quarter" idx="12"/>
          </p:nvPr>
        </p:nvSpPr>
        <p:spPr>
          <a:xfrm>
            <a:off x="8174736" y="2272"/>
            <a:ext cx="762000" cy="365760"/>
          </a:xfrm>
        </p:spPr>
        <p:txBody>
          <a:bodyPr/>
          <a:lstStyle/>
          <a:p>
            <a:fld id="{083E4B59-E423-4056-B30B-59726321DC3D}" type="slidenum">
              <a:rPr lang="ar-EG" smtClean="0"/>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DFE755-87C2-48AF-A08A-9B458F2EDE49}" type="datetimeFigureOut">
              <a:rPr lang="ar-EG" smtClean="0"/>
              <a:t>15/05/1435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1"/>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BDFE755-87C2-48AF-A08A-9B458F2EDE49}" type="datetimeFigureOut">
              <a:rPr lang="ar-EG" smtClean="0"/>
              <a:t>15/05/1435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7"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DFE755-87C2-48AF-A08A-9B458F2EDE49}" type="datetimeFigureOut">
              <a:rPr lang="ar-EG" smtClean="0"/>
              <a:t>15/05/1435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83E4B59-E423-4056-B30B-59726321DC3D}" type="slidenum">
              <a:rPr lang="ar-EG" smtClean="0"/>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21"/>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2"/>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4" y="308278"/>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6" y="360249"/>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4" y="440113"/>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ABDFE755-87C2-48AF-A08A-9B458F2EDE49}" type="datetimeFigureOut">
              <a:rPr lang="ar-EG" smtClean="0"/>
              <a:t>15/05/1435</a:t>
            </a:fld>
            <a:endParaRPr lang="ar-EG"/>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ar-EG"/>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83E4B59-E423-4056-B30B-59726321DC3D}" type="slidenum">
              <a:rPr lang="ar-EG" smtClean="0"/>
              <a:t>‹#›</a:t>
            </a:fld>
            <a:endParaRPr lang="ar-EG"/>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5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5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6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hyperlink" Target="http://www.e-architect.co.uk/shanghai/shanghai-expo-italian-pavilion" TargetMode="External"/><Relationship Id="rId3" Type="http://schemas.openxmlformats.org/officeDocument/2006/relationships/hyperlink" Target="http://www.vitruvius.com.br/revistas/read/projetos/10.115/3617" TargetMode="External"/><Relationship Id="rId7" Type="http://schemas.openxmlformats.org/officeDocument/2006/relationships/hyperlink" Target="http://architype.org/project/" TargetMode="External"/><Relationship Id="rId2" Type="http://schemas.openxmlformats.org/officeDocument/2006/relationships/hyperlink" Target="http://actu-architecture.com/2010/06/15/pavillon-france-expo-shanghai-jacques-ferrier/" TargetMode="External"/><Relationship Id="rId1" Type="http://schemas.openxmlformats.org/officeDocument/2006/relationships/slideLayout" Target="../slideLayouts/slideLayout2.xml"/><Relationship Id="rId6" Type="http://schemas.openxmlformats.org/officeDocument/2006/relationships/hyperlink" Target="http://arabic.people.com.cn/32966/96738/97464/index.html" TargetMode="External"/><Relationship Id="rId5" Type="http://schemas.openxmlformats.org/officeDocument/2006/relationships/hyperlink" Target="http://www.arch2o.com/italian-pavilion-embt/" TargetMode="External"/><Relationship Id="rId10" Type="http://schemas.openxmlformats.org/officeDocument/2006/relationships/hyperlink" Target="http://www.expo2010china.hu/index.phtml?module=home&amp;menu_id=english" TargetMode="External"/><Relationship Id="rId4" Type="http://schemas.openxmlformats.org/officeDocument/2006/relationships/hyperlink" Target="http://en.wikipedia.org/wiki/Main_Page" TargetMode="External"/><Relationship Id="rId9" Type="http://schemas.openxmlformats.org/officeDocument/2006/relationships/hyperlink" Target="http://www.chinahotelsreservation.com/World_Expo_2010_Shanghai_China/Italy_Pavilion.html" TargetMode="External"/></Relationships>
</file>

<file path=ppt/slides/_rels/slide86.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EG" dirty="0"/>
          </a:p>
        </p:txBody>
      </p:sp>
      <p:sp>
        <p:nvSpPr>
          <p:cNvPr id="3" name="Subtitle 2"/>
          <p:cNvSpPr>
            <a:spLocks noGrp="1"/>
          </p:cNvSpPr>
          <p:nvPr>
            <p:ph type="subTitle" idx="1"/>
          </p:nvPr>
        </p:nvSpPr>
        <p:spPr/>
        <p:txBody>
          <a:bodyPr/>
          <a:lstStyle/>
          <a:p>
            <a:endParaRPr lang="ar-EG"/>
          </a:p>
        </p:txBody>
      </p:sp>
      <p:sp>
        <p:nvSpPr>
          <p:cNvPr id="8" name="TextBox 7"/>
          <p:cNvSpPr txBox="1"/>
          <p:nvPr/>
        </p:nvSpPr>
        <p:spPr>
          <a:xfrm>
            <a:off x="1500166" y="1714490"/>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9459" name="Picture 3" descr="J:\تانية عمارة\New folder\New folder\20_03_13_114119_180188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1" name="Rectangle 10"/>
          <p:cNvSpPr/>
          <p:nvPr/>
        </p:nvSpPr>
        <p:spPr>
          <a:xfrm>
            <a:off x="2500298" y="1809742"/>
            <a:ext cx="6429404" cy="2739211"/>
          </a:xfrm>
          <a:prstGeom prst="rect">
            <a:avLst/>
          </a:prstGeom>
        </p:spPr>
        <p:txBody>
          <a:bodyPr wrap="square">
            <a:spAutoFit/>
          </a:bodyPr>
          <a:lstStyle/>
          <a:p>
            <a:pPr>
              <a:buFont typeface="Wingdings" pitchFamily="2" charset="2"/>
              <a:buChar char="§"/>
            </a:pPr>
            <a:r>
              <a:rPr lang="ar-EG" sz="3200" b="1" dirty="0" smtClean="0">
                <a:solidFill>
                  <a:schemeClr val="tx2"/>
                </a:solidFill>
              </a:rPr>
              <a:t>نبذة عن مفهوم معرض دولي: </a:t>
            </a:r>
          </a:p>
          <a:p>
            <a:r>
              <a:rPr lang="ar-EG" sz="2000" b="1" dirty="0" smtClean="0">
                <a:solidFill>
                  <a:schemeClr val="bg2">
                    <a:lumMod val="10000"/>
                  </a:schemeClr>
                </a:solidFill>
              </a:rPr>
              <a:t>للكلمة معنى واسع، ولكنها تطلق عادة على المعارض ذات الصفة الدولية التي تسجل سير الحضارة. والفن والصناعة من أهم أوجه النشاط التي تدعو لإقامة المعارض. ثم أخذت العلوم والاختراعات الصناعية تتقدم إلى هذا المجال. والغرض من المعارض رفع مستوى الذوق العام، وتعزيز التفاهم الدولي. وهناك معارض دورية في لندن، وباريس، ونيويورك، وفينا، وزيورخ، وشيكاغو، وسان فرانسيسكو، وموسكو، والقاهرة، ودمشق، وغيرها من المدن الكبرى.</a:t>
            </a:r>
          </a:p>
        </p:txBody>
      </p:sp>
      <p:sp>
        <p:nvSpPr>
          <p:cNvPr id="12" name="TextBox 11"/>
          <p:cNvSpPr txBox="1"/>
          <p:nvPr/>
        </p:nvSpPr>
        <p:spPr>
          <a:xfrm>
            <a:off x="571472" y="2"/>
            <a:ext cx="7429552" cy="1200329"/>
          </a:xfrm>
          <a:prstGeom prst="rect">
            <a:avLst/>
          </a:prstGeom>
          <a:noFill/>
        </p:spPr>
        <p:txBody>
          <a:bodyPr wrap="square" rtlCol="1">
            <a:spAutoFit/>
          </a:bodyPr>
          <a:lstStyle/>
          <a:p>
            <a:r>
              <a:rPr lang="ar-EG" sz="54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تصميم جناح في معرض دولي</a:t>
            </a:r>
          </a:p>
          <a:p>
            <a:endParaRPr lang="ar-E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5" name="TextBox 4"/>
          <p:cNvSpPr txBox="1"/>
          <p:nvPr/>
        </p:nvSpPr>
        <p:spPr>
          <a:xfrm>
            <a:off x="1643042" y="857234"/>
            <a:ext cx="7358114" cy="2031325"/>
          </a:xfrm>
          <a:prstGeom prst="rect">
            <a:avLst/>
          </a:prstGeom>
          <a:noFill/>
        </p:spPr>
        <p:txBody>
          <a:bodyPr wrap="square" rtlCol="1">
            <a:spAutoFit/>
          </a:bodyPr>
          <a:lstStyle/>
          <a:p>
            <a:r>
              <a:rPr lang="ar-SA" b="1" dirty="0" smtClean="0"/>
              <a:t>ويجب كذلك ان تدرس العلاقات المختلفة للكتل سواء المباني او الاشجار او الفراغات ليلا اذ تدخل الاضاءة في تجسيم المباني كوحدات فراغية كما تدخل فى تحديد علاقتها فيما يحيط بها فى الموقع حيث تبرز الاضاءة ما فى المبنى من نواحي جمالية او تحول المبنى من كتل ثقيله مضاءة الى اضاء خفيفة ليلا وتتاثر اضاءة الموقع بنوع المبنى وطبيعة مواد وحجم البناء وتشكيله فى الفضاء ويعتقد البعض ان الظلال هى سبب الاضاءة وهذا خطأ عموما يجب ان تلتزم الاضاءة باسسها المعمارية كي تتلائم مع متطلبات وظيفتها دون انفعال او اجهاد</a:t>
            </a:r>
            <a:endParaRPr lang="ar-EG" dirty="0" smtClean="0"/>
          </a:p>
          <a:p>
            <a:endParaRPr lang="ar-EG"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286116" y="857232"/>
            <a:ext cx="5643602" cy="3016210"/>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اثاث </a:t>
            </a:r>
            <a:r>
              <a:rPr lang="ar-SA" sz="3200" b="1" u="sng" dirty="0" smtClean="0">
                <a:solidFill>
                  <a:schemeClr val="accent2">
                    <a:lumMod val="75000"/>
                  </a:schemeClr>
                </a:solidFill>
              </a:rPr>
              <a:t>الموقع</a:t>
            </a:r>
            <a:r>
              <a:rPr lang="en-US" sz="3200" b="1" u="sng" dirty="0">
                <a:solidFill>
                  <a:schemeClr val="accent2">
                    <a:lumMod val="75000"/>
                  </a:schemeClr>
                </a:solidFill>
              </a:rPr>
              <a:t>:</a:t>
            </a:r>
            <a:r>
              <a:rPr lang="en-US" sz="2400" b="1" u="sng" dirty="0"/>
              <a:t/>
            </a:r>
            <a:br>
              <a:rPr lang="en-US" sz="2400" b="1" u="sng" dirty="0"/>
            </a:br>
            <a:r>
              <a:rPr lang="ar-SA" sz="2000" b="1" dirty="0"/>
              <a:t>ويشمل النباتات والنوافير واعمدة النور والعناصر الفنية الاخرى ولا تكون وظيفتها الامتاع البصري فقط ولكن تكون ذات وظيفه اساسية مثل التاثر الكبير على الموقع وتعطي النوافير ومسطحات المياه احساسا منعكسا ورقيقا يتوازن مع جفاف المبنى وتعطي اعمدة الانارة احساسا بشكل المبنى ويجب الحرص على الا تكون قبيحة اثناء النهار وذلك اما باخفائها فوق مستوى النظر او بتبسيط شكلها</a:t>
            </a:r>
            <a:endParaRPr lang="en-US" sz="2000" dirty="0"/>
          </a:p>
          <a:p>
            <a:endParaRPr lang="ar-EG" dirty="0"/>
          </a:p>
        </p:txBody>
      </p:sp>
      <p:pic>
        <p:nvPicPr>
          <p:cNvPr id="4" name="صورة 29" descr="C:\Users\Asmaa\Desktop\000\الجناح المصري بمعرض سلوفاكيا السياحى\1978627_528069880646254_169390792_n.jpg"/>
          <p:cNvPicPr/>
          <p:nvPr/>
        </p:nvPicPr>
        <p:blipFill>
          <a:blip r:embed="rId2" cstate="print"/>
          <a:srcRect/>
          <a:stretch>
            <a:fillRect/>
          </a:stretch>
        </p:blipFill>
        <p:spPr bwMode="auto">
          <a:xfrm>
            <a:off x="428596" y="2095491"/>
            <a:ext cx="3000396" cy="377825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81250" name="Picture 2" descr="C:\Users\jeeks\Desktop\1517393_1550133758545460_1230489783_n.jpg"/>
          <p:cNvPicPr>
            <a:picLocks noChangeAspect="1" noChangeArrowheads="1"/>
          </p:cNvPicPr>
          <p:nvPr/>
        </p:nvPicPr>
        <p:blipFill>
          <a:blip r:embed="rId2"/>
          <a:srcRect/>
          <a:stretch>
            <a:fillRect/>
          </a:stretch>
        </p:blipFill>
        <p:spPr bwMode="auto">
          <a:xfrm>
            <a:off x="0" y="1142986"/>
            <a:ext cx="4632300" cy="4632300"/>
          </a:xfrm>
          <a:prstGeom prst="rect">
            <a:avLst/>
          </a:prstGeom>
          <a:noFill/>
        </p:spPr>
      </p:pic>
      <p:pic>
        <p:nvPicPr>
          <p:cNvPr id="181251" name="Picture 3" descr="C:\Users\jeeks\Desktop\1385332_546664628764692_1241134258_n.jpg"/>
          <p:cNvPicPr>
            <a:picLocks noChangeAspect="1" noChangeArrowheads="1"/>
          </p:cNvPicPr>
          <p:nvPr/>
        </p:nvPicPr>
        <p:blipFill>
          <a:blip r:embed="rId3"/>
          <a:srcRect/>
          <a:stretch>
            <a:fillRect/>
          </a:stretch>
        </p:blipFill>
        <p:spPr bwMode="auto">
          <a:xfrm>
            <a:off x="4643438" y="1619237"/>
            <a:ext cx="4273550" cy="3782483"/>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85918" y="666733"/>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785786" y="761983"/>
            <a:ext cx="8215370" cy="3170099"/>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العوامل التى تؤثر على تصميم مباني </a:t>
            </a:r>
            <a:r>
              <a:rPr lang="ar-SA" sz="3200" b="1" u="sng" dirty="0" smtClean="0">
                <a:solidFill>
                  <a:schemeClr val="accent2">
                    <a:lumMod val="75000"/>
                  </a:schemeClr>
                </a:solidFill>
              </a:rPr>
              <a:t>المعارض</a:t>
            </a:r>
            <a:r>
              <a:rPr lang="en-US" sz="3200" b="1" u="sng" dirty="0" smtClean="0">
                <a:solidFill>
                  <a:schemeClr val="accent2">
                    <a:lumMod val="75000"/>
                  </a:schemeClr>
                </a:solidFill>
              </a:rPr>
              <a:t>:</a:t>
            </a:r>
            <a:endParaRPr lang="en-US" sz="3200" dirty="0">
              <a:solidFill>
                <a:schemeClr val="accent2">
                  <a:lumMod val="75000"/>
                </a:schemeClr>
              </a:solidFill>
            </a:endParaRPr>
          </a:p>
          <a:p>
            <a:r>
              <a:rPr lang="ar-EG" b="1" dirty="0" smtClean="0"/>
              <a:t>1-</a:t>
            </a:r>
            <a:r>
              <a:rPr lang="ar-SA" b="1" dirty="0" smtClean="0"/>
              <a:t>الجمهور</a:t>
            </a:r>
            <a:r>
              <a:rPr lang="en-US" b="1" dirty="0"/>
              <a:t>.</a:t>
            </a:r>
            <a:br>
              <a:rPr lang="en-US" b="1" dirty="0"/>
            </a:br>
            <a:r>
              <a:rPr lang="en-US" b="1" dirty="0"/>
              <a:t> </a:t>
            </a:r>
            <a:r>
              <a:rPr lang="ar-EG" b="1" dirty="0" smtClean="0"/>
              <a:t>2-</a:t>
            </a:r>
            <a:r>
              <a:rPr lang="ar-SA" b="1" dirty="0" smtClean="0"/>
              <a:t>طبيعة المعروضات</a:t>
            </a:r>
            <a:r>
              <a:rPr lang="en-US" b="1" dirty="0" smtClean="0"/>
              <a:t>.</a:t>
            </a:r>
            <a:r>
              <a:rPr lang="en-US" b="1" dirty="0"/>
              <a:t/>
            </a:r>
            <a:br>
              <a:rPr lang="en-US" b="1" dirty="0"/>
            </a:br>
            <a:r>
              <a:rPr lang="en-US" b="1" dirty="0"/>
              <a:t/>
            </a:r>
            <a:br>
              <a:rPr lang="en-US" b="1" dirty="0"/>
            </a:br>
            <a:r>
              <a:rPr lang="en-US" sz="2400" b="1" dirty="0" smtClean="0">
                <a:solidFill>
                  <a:schemeClr val="accent2">
                    <a:lumMod val="75000"/>
                  </a:schemeClr>
                </a:solidFill>
              </a:rPr>
              <a:t>-</a:t>
            </a:r>
            <a:r>
              <a:rPr lang="ar-SA" sz="2400" b="1" dirty="0" smtClean="0">
                <a:solidFill>
                  <a:schemeClr val="accent2">
                    <a:lumMod val="75000"/>
                  </a:schemeClr>
                </a:solidFill>
              </a:rPr>
              <a:t>الجمهور</a:t>
            </a:r>
            <a:r>
              <a:rPr lang="en-US" sz="2400" b="1" dirty="0" smtClean="0">
                <a:solidFill>
                  <a:schemeClr val="accent2">
                    <a:lumMod val="75000"/>
                  </a:schemeClr>
                </a:solidFill>
              </a:rPr>
              <a:t>:</a:t>
            </a:r>
            <a:endParaRPr lang="en-US" sz="2400" dirty="0">
              <a:solidFill>
                <a:schemeClr val="accent2">
                  <a:lumMod val="75000"/>
                </a:schemeClr>
              </a:solidFill>
            </a:endParaRPr>
          </a:p>
          <a:p>
            <a:r>
              <a:rPr lang="en-US" b="1" dirty="0"/>
              <a:t> </a:t>
            </a:r>
            <a:r>
              <a:rPr lang="ar-SA" b="1" dirty="0"/>
              <a:t>يجب التصميم بناء على نوعية الجمهور المنتظر من حيث السن والمستوى .. لذلك يجب التنويع فى المادة المعروضة لارضاء اكبر قدر ممكن من الجمهور واهم شيء فى تصميم المعرض هو خطوط السير فسوء التصميم يؤدي الى تكدس الناس ووقوفهم صفوف طويلة امام المبنى وبذلك يكون المعرض عامل طرد وليس </a:t>
            </a:r>
            <a:endParaRPr lang="en-US" dirty="0"/>
          </a:p>
          <a:p>
            <a:r>
              <a:rPr lang="ar-SA" b="1" dirty="0"/>
              <a:t>عامل جذب</a:t>
            </a:r>
            <a:endParaRPr lang="en-US" dirty="0"/>
          </a:p>
          <a:p>
            <a:endParaRPr lang="ar-EG"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صورة 30" descr="C:\Users\Asmaa\Desktop\000\الجناح المصري بمعرض سلوفاكيا السياحى\1897834_528070073979568_2128216569_n.jpg"/>
          <p:cNvPicPr/>
          <p:nvPr/>
        </p:nvPicPr>
        <p:blipFill>
          <a:blip r:embed="rId2" cstate="print"/>
          <a:srcRect/>
          <a:stretch>
            <a:fillRect/>
          </a:stretch>
        </p:blipFill>
        <p:spPr bwMode="auto">
          <a:xfrm>
            <a:off x="142844" y="857234"/>
            <a:ext cx="4500594" cy="3869535"/>
          </a:xfrm>
          <a:prstGeom prst="rect">
            <a:avLst/>
          </a:prstGeom>
          <a:noFill/>
          <a:ln w="9525">
            <a:noFill/>
            <a:miter lim="800000"/>
            <a:headEnd/>
            <a:tailEnd/>
          </a:ln>
        </p:spPr>
      </p:pic>
      <p:pic>
        <p:nvPicPr>
          <p:cNvPr id="4" name="صورة 8" descr="C:\Users\Asmaa\Desktop\000\10007029_1550134285212074_336176100_n.jpg"/>
          <p:cNvPicPr/>
          <p:nvPr/>
        </p:nvPicPr>
        <p:blipFill>
          <a:blip r:embed="rId3" cstate="print"/>
          <a:srcRect/>
          <a:stretch>
            <a:fillRect/>
          </a:stretch>
        </p:blipFill>
        <p:spPr bwMode="auto">
          <a:xfrm>
            <a:off x="4714876" y="2381243"/>
            <a:ext cx="4214842" cy="391319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4"/>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1214414" y="952485"/>
            <a:ext cx="7715304" cy="1846659"/>
          </a:xfrm>
          <a:prstGeom prst="rect">
            <a:avLst/>
          </a:prstGeom>
          <a:noFill/>
        </p:spPr>
        <p:txBody>
          <a:bodyPr wrap="square" rtlCol="1">
            <a:spAutoFit/>
          </a:bodyPr>
          <a:lstStyle/>
          <a:p>
            <a:pPr>
              <a:buFont typeface="Wingdings" pitchFamily="2" charset="2"/>
              <a:buChar char="§"/>
            </a:pPr>
            <a:r>
              <a:rPr lang="ar-SA" sz="2400" b="1" dirty="0">
                <a:solidFill>
                  <a:schemeClr val="accent2">
                    <a:lumMod val="75000"/>
                  </a:schemeClr>
                </a:solidFill>
              </a:rPr>
              <a:t>طبيعة المعروضات</a:t>
            </a:r>
            <a:r>
              <a:rPr lang="en-US" sz="2400" b="1" dirty="0">
                <a:solidFill>
                  <a:schemeClr val="accent2">
                    <a:lumMod val="75000"/>
                  </a:schemeClr>
                </a:solidFill>
              </a:rPr>
              <a:t> </a:t>
            </a:r>
            <a:r>
              <a:rPr lang="en-US" sz="2400" b="1" dirty="0" smtClean="0">
                <a:solidFill>
                  <a:schemeClr val="accent2">
                    <a:lumMod val="75000"/>
                  </a:schemeClr>
                </a:solidFill>
              </a:rPr>
              <a:t>:</a:t>
            </a:r>
            <a:r>
              <a:rPr lang="en-US" b="1" dirty="0"/>
              <a:t/>
            </a:r>
            <a:br>
              <a:rPr lang="en-US" b="1" dirty="0"/>
            </a:br>
            <a:r>
              <a:rPr lang="en-US" b="1" dirty="0"/>
              <a:t> </a:t>
            </a:r>
            <a:r>
              <a:rPr lang="ar-SA" b="1" dirty="0"/>
              <a:t>موضوع العرض وطبيعة الجهة العارضة له تأثير كبير على المعرض فإذا كان المعرض مقدما لغرض تجاري مثلا وجب دراسة المعروضات وتنسيقها وللجهة العارضة ايضا تاثير كبير على شكل الجناح وحجمه ففي المعارض العامة تتنافس كبرى الدول في اقامة مباني ضخمة وافكار انشائية مبتكرة وذلك عكس المعارض المحيطه الصغيرة وكذلك تتأثر طبيعة المعروضات بنوعبة العرض سواء كان دائما او مؤقتا او متنقلا</a:t>
            </a:r>
            <a:endParaRPr lang="ar-EG" dirty="0"/>
          </a:p>
        </p:txBody>
      </p:sp>
      <p:pic>
        <p:nvPicPr>
          <p:cNvPr id="4" name="صورة 7" descr="C:\Users\Asmaa\Desktop\000\1902739_1550132745212228_1135112966_n.jpg"/>
          <p:cNvPicPr/>
          <p:nvPr/>
        </p:nvPicPr>
        <p:blipFill>
          <a:blip r:embed="rId2" cstate="print"/>
          <a:srcRect/>
          <a:stretch>
            <a:fillRect/>
          </a:stretch>
        </p:blipFill>
        <p:spPr bwMode="auto">
          <a:xfrm>
            <a:off x="285720" y="3143248"/>
            <a:ext cx="4429156" cy="3333749"/>
          </a:xfrm>
          <a:prstGeom prst="rect">
            <a:avLst/>
          </a:prstGeom>
          <a:noFill/>
          <a:ln w="9525">
            <a:noFill/>
            <a:miter lim="800000"/>
            <a:headEnd/>
            <a:tailEnd/>
          </a:ln>
        </p:spPr>
      </p:pic>
      <p:pic>
        <p:nvPicPr>
          <p:cNvPr id="5" name="صورة 2" descr="behappy_hamra3931"/>
          <p:cNvPicPr/>
          <p:nvPr/>
        </p:nvPicPr>
        <p:blipFill>
          <a:blip r:embed="rId3" cstate="print"/>
          <a:srcRect/>
          <a:stretch>
            <a:fillRect/>
          </a:stretch>
        </p:blipFill>
        <p:spPr bwMode="auto">
          <a:xfrm>
            <a:off x="5000628" y="3047997"/>
            <a:ext cx="2571768" cy="3810003"/>
          </a:xfrm>
          <a:prstGeom prst="rect">
            <a:avLst/>
          </a:prstGeom>
          <a:noFill/>
          <a:ln w="57150">
            <a:solidFill>
              <a:srgbClr val="000000"/>
            </a:solid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428596" y="1047733"/>
            <a:ext cx="8358246" cy="3939540"/>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عناصر التصميم الداخلي </a:t>
            </a:r>
            <a:r>
              <a:rPr lang="ar-SA" sz="3200" b="1" u="sng" dirty="0" smtClean="0">
                <a:solidFill>
                  <a:schemeClr val="accent2">
                    <a:lumMod val="75000"/>
                  </a:schemeClr>
                </a:solidFill>
              </a:rPr>
              <a:t>للجناح</a:t>
            </a:r>
            <a:r>
              <a:rPr lang="en-US" sz="3200" b="1" u="sng" dirty="0" smtClean="0">
                <a:solidFill>
                  <a:schemeClr val="accent2">
                    <a:lumMod val="75000"/>
                  </a:schemeClr>
                </a:solidFill>
              </a:rPr>
              <a:t>:</a:t>
            </a:r>
            <a:endParaRPr lang="en-US" sz="3200" dirty="0">
              <a:solidFill>
                <a:schemeClr val="accent2">
                  <a:lumMod val="75000"/>
                </a:schemeClr>
              </a:solidFill>
            </a:endParaRPr>
          </a:p>
          <a:p>
            <a:r>
              <a:rPr lang="ar-EG" b="1" dirty="0" smtClean="0"/>
              <a:t>1-</a:t>
            </a:r>
            <a:r>
              <a:rPr lang="ar-SA" b="1" dirty="0" smtClean="0"/>
              <a:t>المسقط </a:t>
            </a:r>
            <a:r>
              <a:rPr lang="ar-SA" b="1" dirty="0"/>
              <a:t>وخطوط </a:t>
            </a:r>
            <a:r>
              <a:rPr lang="ar-SA" b="1" dirty="0" smtClean="0"/>
              <a:t>السير</a:t>
            </a:r>
            <a:r>
              <a:rPr lang="ar-EG" b="1" dirty="0" smtClean="0"/>
              <a:t>.</a:t>
            </a:r>
            <a:endParaRPr lang="en-US" dirty="0"/>
          </a:p>
          <a:p>
            <a:r>
              <a:rPr lang="ar-EG" b="1" dirty="0" smtClean="0"/>
              <a:t>2-</a:t>
            </a:r>
            <a:r>
              <a:rPr lang="ar-SA" b="1" dirty="0" smtClean="0"/>
              <a:t>الفراغ الداخلي</a:t>
            </a:r>
            <a:r>
              <a:rPr lang="en-US" b="1" dirty="0"/>
              <a:t>.</a:t>
            </a:r>
            <a:br>
              <a:rPr lang="en-US" b="1" dirty="0"/>
            </a:br>
            <a:r>
              <a:rPr lang="en-US" b="1" dirty="0"/>
              <a:t/>
            </a:r>
            <a:br>
              <a:rPr lang="en-US" b="1" dirty="0"/>
            </a:br>
            <a:r>
              <a:rPr lang="en-US" b="1" dirty="0" smtClean="0">
                <a:solidFill>
                  <a:schemeClr val="accent2">
                    <a:lumMod val="75000"/>
                  </a:schemeClr>
                </a:solidFill>
              </a:rPr>
              <a:t>-</a:t>
            </a:r>
            <a:r>
              <a:rPr lang="ar-SA" sz="2000" b="1" u="sng" dirty="0" smtClean="0">
                <a:solidFill>
                  <a:schemeClr val="accent2">
                    <a:lumMod val="75000"/>
                  </a:schemeClr>
                </a:solidFill>
              </a:rPr>
              <a:t>المسقط وخطوط السير</a:t>
            </a:r>
            <a:r>
              <a:rPr lang="en-US" sz="2000" b="1" u="sng" dirty="0" smtClean="0">
                <a:solidFill>
                  <a:schemeClr val="accent2">
                    <a:lumMod val="75000"/>
                  </a:schemeClr>
                </a:solidFill>
              </a:rPr>
              <a:t>:</a:t>
            </a:r>
            <a:r>
              <a:rPr lang="en-US" b="1" u="sng" dirty="0"/>
              <a:t/>
            </a:r>
            <a:br>
              <a:rPr lang="en-US" b="1" u="sng" dirty="0"/>
            </a:br>
            <a:r>
              <a:rPr lang="ar-SA" b="1" dirty="0" smtClean="0"/>
              <a:t>ان </a:t>
            </a:r>
            <a:r>
              <a:rPr lang="ar-SA" b="1" dirty="0"/>
              <a:t>هدف التصميم المثالي هو توحيد حركة الناس بطريقة تمكنهم من رؤية المعرض بسهولة دون ان يضلوا الطريق او يشعروا بالملل او التعب ويجب على المصمم ان يراعي التغيرات التى قد تطرأ عل الحركة المتوقعة لتلافي التجمع الناتج عن تباطؤ الناس </a:t>
            </a:r>
            <a:r>
              <a:rPr lang="ar-SA" b="1" dirty="0" smtClean="0"/>
              <a:t>وفضولهم</a:t>
            </a:r>
            <a:r>
              <a:rPr lang="ar-EG" b="1" dirty="0"/>
              <a:t>.</a:t>
            </a:r>
            <a:endParaRPr lang="en-US" dirty="0"/>
          </a:p>
          <a:p>
            <a:r>
              <a:rPr lang="en-US" b="1" dirty="0"/>
              <a:t> </a:t>
            </a:r>
            <a:endParaRPr lang="en-US" dirty="0"/>
          </a:p>
          <a:p>
            <a:r>
              <a:rPr lang="ar-SA" b="1" dirty="0"/>
              <a:t>وهناك نوعان من خطوط السير</a:t>
            </a:r>
            <a:r>
              <a:rPr lang="en-US" b="1" dirty="0"/>
              <a:t> :</a:t>
            </a:r>
            <a:endParaRPr lang="en-US" dirty="0"/>
          </a:p>
          <a:p>
            <a:r>
              <a:rPr lang="ar-EG" b="1" dirty="0" smtClean="0"/>
              <a:t>1-</a:t>
            </a:r>
            <a:r>
              <a:rPr lang="ar-SA" b="1" dirty="0" smtClean="0"/>
              <a:t>خط </a:t>
            </a:r>
            <a:r>
              <a:rPr lang="ar-SA" b="1" dirty="0"/>
              <a:t>سير  محدد</a:t>
            </a:r>
            <a:r>
              <a:rPr lang="en-US" b="1" dirty="0"/>
              <a:t> </a:t>
            </a:r>
            <a:r>
              <a:rPr lang="en-US" b="1" dirty="0" smtClean="0"/>
              <a:t>.</a:t>
            </a:r>
            <a:r>
              <a:rPr lang="en-US" b="1" dirty="0"/>
              <a:t/>
            </a:r>
            <a:br>
              <a:rPr lang="en-US" b="1" dirty="0"/>
            </a:br>
            <a:r>
              <a:rPr lang="ar-EG" b="1" dirty="0" smtClean="0"/>
              <a:t>2-</a:t>
            </a:r>
            <a:r>
              <a:rPr lang="ar-SA" b="1" dirty="0" smtClean="0"/>
              <a:t>وخط </a:t>
            </a:r>
            <a:r>
              <a:rPr lang="ar-SA" b="1" dirty="0"/>
              <a:t>سير غير محدد</a:t>
            </a:r>
            <a:r>
              <a:rPr lang="en-US" b="1" dirty="0"/>
              <a:t> </a:t>
            </a:r>
            <a:r>
              <a:rPr lang="en-US" b="1" dirty="0" smtClean="0"/>
              <a:t>.</a:t>
            </a:r>
            <a:endParaRPr lang="en-US" dirty="0"/>
          </a:p>
          <a:p>
            <a:r>
              <a:rPr lang="en-US" b="1" dirty="0"/>
              <a:t>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714348" y="1142986"/>
            <a:ext cx="7929618" cy="646331"/>
          </a:xfrm>
          <a:prstGeom prst="rect">
            <a:avLst/>
          </a:prstGeom>
          <a:noFill/>
        </p:spPr>
        <p:txBody>
          <a:bodyPr wrap="square" rtlCol="1">
            <a:spAutoFit/>
          </a:bodyPr>
          <a:lstStyle/>
          <a:p>
            <a:r>
              <a:rPr lang="ar-SA" b="1" dirty="0" smtClean="0"/>
              <a:t>ويجب ان لا تتشابه المسارات امام المشاهد حتى لايشعر انه ضل الطريق او انه لم ير كل ما يجب رؤيته</a:t>
            </a:r>
            <a:r>
              <a:rPr lang="en-US" b="1" dirty="0" smtClean="0"/>
              <a:t> .. </a:t>
            </a:r>
            <a:endParaRPr lang="ar-EG" dirty="0"/>
          </a:p>
        </p:txBody>
      </p:sp>
      <p:pic>
        <p:nvPicPr>
          <p:cNvPr id="4" name="صورة 25" descr="C:\Users\Asmaa\Desktop\000\1544306_1550134408545395_1737999231_n.jpg"/>
          <p:cNvPicPr/>
          <p:nvPr/>
        </p:nvPicPr>
        <p:blipFill>
          <a:blip r:embed="rId2" cstate="print"/>
          <a:srcRect/>
          <a:stretch>
            <a:fillRect/>
          </a:stretch>
        </p:blipFill>
        <p:spPr bwMode="auto">
          <a:xfrm>
            <a:off x="2214546" y="2476496"/>
            <a:ext cx="4929222" cy="379094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28662" y="95248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159746" name="Rectangle 2"/>
          <p:cNvSpPr>
            <a:spLocks noChangeArrowheads="1"/>
          </p:cNvSpPr>
          <p:nvPr/>
        </p:nvSpPr>
        <p:spPr bwMode="auto">
          <a:xfrm>
            <a:off x="3030709" y="1047734"/>
            <a:ext cx="5684633" cy="5693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3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كذلك يجب تلافي الممرات المستقيمة فى المسقط وتكون الممرات المتعرجة افضل حيث تقدم اثارة وتغيير</a:t>
            </a:r>
            <a:r>
              <a:rPr kumimoji="0" lang="en-US" sz="13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sz="13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9745" name="صورة 10" descr="1969146_1550132711878898_259217534_n"/>
          <p:cNvPicPr>
            <a:picLocks noChangeAspect="1" noChangeArrowheads="1"/>
          </p:cNvPicPr>
          <p:nvPr/>
        </p:nvPicPr>
        <p:blipFill>
          <a:blip r:embed="rId2"/>
          <a:srcRect/>
          <a:stretch>
            <a:fillRect/>
          </a:stretch>
        </p:blipFill>
        <p:spPr bwMode="auto">
          <a:xfrm>
            <a:off x="2285984" y="1714490"/>
            <a:ext cx="5238750" cy="4660900"/>
          </a:xfrm>
          <a:prstGeom prst="rect">
            <a:avLst/>
          </a:prstGeom>
          <a:noFill/>
        </p:spPr>
      </p:pic>
      <p:sp>
        <p:nvSpPr>
          <p:cNvPr id="159747" name="Rectangle 3"/>
          <p:cNvSpPr>
            <a:spLocks noChangeArrowheads="1"/>
          </p:cNvSpPr>
          <p:nvPr/>
        </p:nvSpPr>
        <p:spPr bwMode="auto">
          <a:xfrm>
            <a:off x="8959274" y="52705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160770" name="Rectangle 2"/>
          <p:cNvSpPr>
            <a:spLocks noChangeArrowheads="1"/>
          </p:cNvSpPr>
          <p:nvPr/>
        </p:nvSpPr>
        <p:spPr bwMode="auto">
          <a:xfrm>
            <a:off x="1574067" y="761981"/>
            <a:ext cx="7427033" cy="141577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
              <a:tabLst/>
            </a:pPr>
            <a:r>
              <a:rPr kumimoji="0" lang="en-US" sz="3200" b="1" i="0" u="sng" strike="noStrike" cap="none" normalizeH="0" baseline="0" dirty="0" smtClean="0">
                <a:ln>
                  <a:noFill/>
                </a:ln>
                <a:solidFill>
                  <a:schemeClr val="accent2">
                    <a:lumMod val="75000"/>
                  </a:schemeClr>
                </a:solidFill>
                <a:effectLst/>
                <a:latin typeface="Calibri" pitchFamily="34" charset="0"/>
                <a:ea typeface="Times New Roman" pitchFamily="18" charset="0"/>
                <a:cs typeface="Arial" pitchFamily="34" charset="0"/>
              </a:rPr>
              <a:t>2- </a:t>
            </a:r>
            <a:r>
              <a:rPr kumimoji="0" lang="ar-SA" sz="3200" b="1" i="0" u="sng" strike="noStrike" cap="none" normalizeH="0" baseline="0" dirty="0" smtClean="0">
                <a:ln>
                  <a:noFill/>
                </a:ln>
                <a:solidFill>
                  <a:schemeClr val="accent2">
                    <a:lumMod val="75000"/>
                  </a:schemeClr>
                </a:solidFill>
                <a:effectLst/>
                <a:latin typeface="Calibri" pitchFamily="34" charset="0"/>
                <a:ea typeface="Times New Roman" pitchFamily="18" charset="0"/>
                <a:cs typeface="Arial" pitchFamily="34" charset="0"/>
              </a:rPr>
              <a:t>الفراغ الداخلي</a:t>
            </a:r>
            <a:endParaRPr kumimoji="0" lang="en-US" sz="3200" b="0" i="0" u="none" strike="noStrike" cap="none" normalizeH="0" baseline="0" dirty="0" smtClean="0">
              <a:ln>
                <a:noFill/>
              </a:ln>
              <a:solidFill>
                <a:schemeClr val="accent2">
                  <a:lumMod val="75000"/>
                </a:schemeClr>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ان اي فراغ معماري ليس فى الواقع الا وسط يحتوي الانسان الذي يمارس نشاطه فيه</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والمعارض لاتخرج عن هذا التعريف فهناك علاقة مؤكدة بين المعرض وبين ما يحتويه ومن يدخله</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ويتوقف نجاح المعرض على مدى إعطاء هذه العلاقة حقها من الدراسة</a:t>
            </a:r>
            <a:endParaRPr kumimoji="0" lang="ar-SA" b="0" i="0" u="none" strike="noStrike" cap="none" normalizeH="0" baseline="0" dirty="0" smtClean="0">
              <a:ln>
                <a:noFill/>
              </a:ln>
              <a:solidFill>
                <a:schemeClr val="tx1"/>
              </a:solidFill>
              <a:effectLst/>
              <a:latin typeface="Arial" pitchFamily="34" charset="0"/>
              <a:cs typeface="Arial" pitchFamily="34" charset="0"/>
            </a:endParaRPr>
          </a:p>
        </p:txBody>
      </p:sp>
      <p:pic>
        <p:nvPicPr>
          <p:cNvPr id="160769" name="صورة 26" descr="1959284_1550134511878718_566845709_n"/>
          <p:cNvPicPr>
            <a:picLocks noChangeAspect="1" noChangeArrowheads="1"/>
          </p:cNvPicPr>
          <p:nvPr/>
        </p:nvPicPr>
        <p:blipFill>
          <a:blip r:embed="rId2"/>
          <a:srcRect/>
          <a:stretch>
            <a:fillRect/>
          </a:stretch>
        </p:blipFill>
        <p:spPr bwMode="auto">
          <a:xfrm>
            <a:off x="1714480" y="2633389"/>
            <a:ext cx="5286412" cy="422461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138241" name="Rectangle 1"/>
          <p:cNvSpPr>
            <a:spLocks noChangeArrowheads="1"/>
          </p:cNvSpPr>
          <p:nvPr/>
        </p:nvSpPr>
        <p:spPr bwMode="auto">
          <a:xfrm>
            <a:off x="1595309" y="761981"/>
            <a:ext cx="7258782" cy="386259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 typeface="Wingdings" pitchFamily="2" charset="2"/>
              <a:buChar char="§"/>
              <a:tabLst/>
            </a:pPr>
            <a:r>
              <a:rPr kumimoji="0" lang="ar-SA" sz="3200" b="1" i="0" u="sng" strike="noStrike" cap="none" normalizeH="0" baseline="0" dirty="0" smtClean="0">
                <a:ln>
                  <a:noFill/>
                </a:ln>
                <a:solidFill>
                  <a:schemeClr val="accent2">
                    <a:lumMod val="75000"/>
                  </a:schemeClr>
                </a:solidFill>
                <a:effectLst/>
                <a:latin typeface="Calibri" pitchFamily="34" charset="0"/>
                <a:ea typeface="Times New Roman" pitchFamily="18" charset="0"/>
                <a:cs typeface="Arial" pitchFamily="34" charset="0"/>
              </a:rPr>
              <a:t>الأسس التصميمية  لاجنحة المعارض</a:t>
            </a:r>
            <a:r>
              <a:rPr lang="en-US" sz="3200" b="1" u="sng" dirty="0">
                <a:solidFill>
                  <a:schemeClr val="accent2">
                    <a:lumMod val="75000"/>
                  </a:schemeClr>
                </a:solidFill>
                <a:latin typeface="Calibri" pitchFamily="34" charset="0"/>
                <a:ea typeface="Times New Roman" pitchFamily="18" charset="0"/>
                <a:cs typeface="Arial" pitchFamily="34" charset="0"/>
              </a:rPr>
              <a:t>:</a:t>
            </a:r>
            <a:endParaRPr kumimoji="0" lang="en-US" sz="3200" b="1" i="0" u="none" strike="noStrike" cap="none" normalizeH="0" baseline="0" dirty="0" smtClean="0">
              <a:ln>
                <a:noFill/>
              </a:ln>
              <a:solidFill>
                <a:schemeClr val="accent2">
                  <a:lumMod val="75000"/>
                </a:schemeClr>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SA"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اختيار الموقع</a:t>
            </a:r>
            <a:r>
              <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br>
              <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br>
            <a:endPar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هناك شروط عامة يستلزم توفرها فى الموقع وهي</a:t>
            </a:r>
            <a:endPar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سهولة الوصول اليه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 ان تتناسب المساحة مع عدد الاجنحة والجمهور المتوقع لتلافي التكدس</a:t>
            </a:r>
            <a:endParaRPr kumimoji="0" lang="ar-SA"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طبيعة الارض وتنوعها مع تجنب العناصر التى يصعب التحكم فيها</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طبيعة المنطقة المحيطة بالجناح والزوايا التى يرى منها الموقع</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b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نوعية الجناح ومكان اختيار الموقع المناسب له مع دراسة علاقتة بالمدينة وما فيها</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a:t>
            </a:r>
            <a:b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US"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صورة 21" descr="C:\Users\Asmaa\Desktop\000\10014597_1550133801878789_1076189332_n.jpg"/>
          <p:cNvPicPr/>
          <p:nvPr/>
        </p:nvPicPr>
        <p:blipFill>
          <a:blip r:embed="rId2" cstate="print"/>
          <a:srcRect/>
          <a:stretch>
            <a:fillRect/>
          </a:stretch>
        </p:blipFill>
        <p:spPr bwMode="auto">
          <a:xfrm>
            <a:off x="142844" y="857232"/>
            <a:ext cx="2500298" cy="3619525"/>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4" name="TextBox 3"/>
          <p:cNvSpPr txBox="1"/>
          <p:nvPr/>
        </p:nvSpPr>
        <p:spPr>
          <a:xfrm>
            <a:off x="214282" y="1142984"/>
            <a:ext cx="8501122" cy="4278094"/>
          </a:xfrm>
          <a:prstGeom prst="rect">
            <a:avLst/>
          </a:prstGeom>
          <a:noFill/>
        </p:spPr>
        <p:txBody>
          <a:bodyPr wrap="square" rtlCol="1">
            <a:spAutoFit/>
          </a:bodyPr>
          <a:lstStyle/>
          <a:p>
            <a:pPr defTabSz="914400" fontAlgn="base">
              <a:spcBef>
                <a:spcPct val="0"/>
              </a:spcBef>
              <a:spcAft>
                <a:spcPct val="0"/>
              </a:spcAft>
              <a:buFont typeface="Wingdings" pitchFamily="2" charset="2"/>
              <a:buChar char="§"/>
            </a:pPr>
            <a:r>
              <a:rPr kumimoji="0" lang="ar-SA" sz="2000" b="1" i="0" u="none" strike="noStrike" cap="none" normalizeH="0" baseline="0" dirty="0" smtClean="0">
                <a:ln>
                  <a:noFill/>
                </a:ln>
                <a:solidFill>
                  <a:schemeClr val="accent2">
                    <a:lumMod val="75000"/>
                  </a:schemeClr>
                </a:solidFill>
                <a:effectLst/>
                <a:latin typeface="Calibri" pitchFamily="34" charset="0"/>
                <a:ea typeface="Times New Roman" pitchFamily="18" charset="0"/>
                <a:cs typeface="Arial" pitchFamily="34" charset="0"/>
              </a:rPr>
              <a:t>وذلك من خلال ثلاث مطااب اساسية</a:t>
            </a:r>
            <a:r>
              <a:rPr kumimoji="0" lang="en-US" sz="2000" b="1" i="0" u="none" strike="noStrike" cap="none" normalizeH="0" baseline="0" dirty="0" smtClean="0">
                <a:ln>
                  <a:noFill/>
                </a:ln>
                <a:solidFill>
                  <a:schemeClr val="accent2">
                    <a:lumMod val="75000"/>
                  </a:schemeClr>
                </a:solidFill>
                <a:effectLst/>
                <a:latin typeface="Calibri" pitchFamily="34" charset="0"/>
                <a:ea typeface="Times New Roman" pitchFamily="18" charset="0"/>
                <a:cs typeface="Arial" pitchFamily="34" charset="0"/>
              </a:rPr>
              <a:t> :</a:t>
            </a:r>
            <a:endParaRPr kumimoji="0" lang="en-US" sz="2000" b="0" i="0" u="none" strike="noStrike" cap="none" normalizeH="0" baseline="0" dirty="0" smtClean="0">
              <a:ln>
                <a:noFill/>
              </a:ln>
              <a:solidFill>
                <a:schemeClr val="accent2">
                  <a:lumMod val="75000"/>
                </a:schemeClr>
              </a:solidFill>
              <a:effectLst/>
              <a:latin typeface="Arial" pitchFamily="34" charset="0"/>
              <a:cs typeface="Arial" pitchFamily="34" charset="0"/>
            </a:endParaRPr>
          </a:p>
          <a:p>
            <a:pPr lvl="0" defTabSz="914400" rtl="0"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الوظيفة</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تتمثل فى مطالب الانسان الحسية من ناحية المقياس والشكل وتوجيه الحركة وطريقة الاضاءة واتصال الفراغات </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مع دراسة لطبيعة نفسية الزائر وتصرفه في الفراغ وتاثير الفراغات المختلفة عليه</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الثبات وطرق الانشاء</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لايمكن ايجاد فراغ معماري داخلي سواء للعرض او لغير العرض وهناك قشرة خارجية تحتاج لوسيلة انشائية لتنفيذها دون علاقة وثيقة بين الفراغ والمنشئ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lvl="0" defTabSz="914400" rtl="0" eaLnBrk="0" fontAlgn="base" hangingPunct="0">
              <a:spcBef>
                <a:spcPct val="0"/>
              </a:spcBef>
              <a:spcAft>
                <a:spcPct val="0"/>
              </a:spcAft>
            </a:pP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الا أن الشكل الاساسي لأي انشائية مبنى ينشئ من عدة عوامل منها شكل الحركة فيه او حجم الفراغ المطلوب</a:t>
            </a:r>
            <a: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b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EG"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3-</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الجمال</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en-US"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ويعني وجود تكامل بين عناصر تكوينية تختص بالنسب والتكرار والايقعاع والتماسك الشكلى والتباين </a:t>
            </a:r>
            <a:endPar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lvl="0" defTabSz="914400" rtl="0" eaLnBrk="0" fontAlgn="base" hangingPunct="0">
              <a:spcBef>
                <a:spcPct val="0"/>
              </a:spcBef>
              <a:spcAft>
                <a:spcPct val="0"/>
              </a:spcAft>
            </a:pP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وهي متصلة ببناء الانسان النفسي كما انها عوامل رمزية مبنية على اساس تعبيرات اكتسبتها اشكال معينة في </a:t>
            </a:r>
            <a:r>
              <a:rPr lang="en-US" b="1" dirty="0">
                <a:latin typeface="Arial" pitchFamily="34" charset="0"/>
                <a:ea typeface="Times New Roman" pitchFamily="18" charset="0"/>
                <a:cs typeface="Arial" pitchFamily="34" charset="0"/>
              </a:rPr>
              <a:t>.</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مواقف وتلبية هذه المطالب الاساسية</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endParaRPr lang="ar-EG"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1071538" y="666733"/>
            <a:ext cx="7786742" cy="2246769"/>
          </a:xfrm>
          <a:prstGeom prst="rect">
            <a:avLst/>
          </a:prstGeom>
          <a:noFill/>
        </p:spPr>
        <p:txBody>
          <a:bodyPr wrap="square" rtlCol="1">
            <a:spAutoFit/>
          </a:bodyPr>
          <a:lstStyle/>
          <a:p>
            <a:pPr>
              <a:buFont typeface="Wingdings" pitchFamily="2" charset="2"/>
              <a:buChar char="§"/>
            </a:pPr>
            <a:r>
              <a:rPr lang="ar-SA" sz="3200" b="1" u="sng" dirty="0" smtClean="0">
                <a:solidFill>
                  <a:schemeClr val="accent2">
                    <a:lumMod val="75000"/>
                  </a:schemeClr>
                </a:solidFill>
              </a:rPr>
              <a:t>عناصر </a:t>
            </a:r>
            <a:r>
              <a:rPr lang="ar-SA" sz="3200" b="1" u="sng" dirty="0">
                <a:solidFill>
                  <a:schemeClr val="accent2">
                    <a:lumMod val="75000"/>
                  </a:schemeClr>
                </a:solidFill>
              </a:rPr>
              <a:t>الفراغ </a:t>
            </a:r>
            <a:r>
              <a:rPr lang="ar-SA" sz="3200" b="1" u="sng" dirty="0" smtClean="0">
                <a:solidFill>
                  <a:schemeClr val="accent2">
                    <a:lumMod val="75000"/>
                  </a:schemeClr>
                </a:solidFill>
              </a:rPr>
              <a:t>الداخلي</a:t>
            </a:r>
            <a:r>
              <a:rPr lang="en-US" sz="3200" b="1" u="sng" dirty="0" smtClean="0">
                <a:solidFill>
                  <a:schemeClr val="accent2">
                    <a:lumMod val="75000"/>
                  </a:schemeClr>
                </a:solidFill>
              </a:rPr>
              <a:t>:</a:t>
            </a:r>
            <a:endParaRPr lang="en-US" sz="3200" dirty="0">
              <a:solidFill>
                <a:schemeClr val="accent2">
                  <a:lumMod val="75000"/>
                </a:schemeClr>
              </a:solidFill>
            </a:endParaRPr>
          </a:p>
          <a:p>
            <a:r>
              <a:rPr lang="ar-SA" b="1" dirty="0"/>
              <a:t>وهي الامكانيات التي يمكن استخدامها وهي</a:t>
            </a:r>
            <a:r>
              <a:rPr lang="en-US" b="1" dirty="0"/>
              <a:t> :</a:t>
            </a:r>
            <a:endParaRPr lang="en-US" dirty="0"/>
          </a:p>
          <a:p>
            <a:r>
              <a:rPr lang="ar-EG" b="1" dirty="0" smtClean="0"/>
              <a:t>1-</a:t>
            </a:r>
            <a:r>
              <a:rPr lang="en-US" b="1" dirty="0" smtClean="0"/>
              <a:t> </a:t>
            </a:r>
            <a:r>
              <a:rPr lang="ar-SA" b="1" dirty="0" smtClean="0"/>
              <a:t>المقياس</a:t>
            </a:r>
            <a:r>
              <a:rPr lang="en-US" b="1" dirty="0" smtClean="0"/>
              <a:t>:</a:t>
            </a:r>
            <a:r>
              <a:rPr lang="en-US" b="1" dirty="0"/>
              <a:t/>
            </a:r>
            <a:br>
              <a:rPr lang="en-US" b="1" dirty="0"/>
            </a:br>
            <a:r>
              <a:rPr lang="ar-SA" b="1" dirty="0"/>
              <a:t>يعرف بانه العلاقة بين ابعاد الجزء الى الكل وفى حالة المعرض ينتج المقياس المناسب للوظيفة </a:t>
            </a:r>
            <a:endParaRPr lang="en-US" dirty="0"/>
          </a:p>
          <a:p>
            <a:r>
              <a:rPr lang="ar-SA" b="1" dirty="0"/>
              <a:t>عن تفاعل مجموعة ابعاد المعرض مع نوع المعروضات وحجمها وحركة الجمهور وحجمة</a:t>
            </a:r>
            <a:r>
              <a:rPr lang="en-US" b="1" dirty="0"/>
              <a:t/>
            </a:r>
            <a:br>
              <a:rPr lang="en-US" b="1" dirty="0"/>
            </a:br>
            <a:endParaRPr lang="en-US" dirty="0"/>
          </a:p>
          <a:p>
            <a:endParaRPr lang="ar-EG" dirty="0"/>
          </a:p>
        </p:txBody>
      </p:sp>
      <p:pic>
        <p:nvPicPr>
          <p:cNvPr id="4" name="صورة 27" descr="C:\Users\Asmaa\Desktop\000\10001308_1550132708545565_1794787342_n.jpg"/>
          <p:cNvPicPr/>
          <p:nvPr/>
        </p:nvPicPr>
        <p:blipFill>
          <a:blip r:embed="rId2" cstate="print"/>
          <a:srcRect/>
          <a:stretch>
            <a:fillRect/>
          </a:stretch>
        </p:blipFill>
        <p:spPr bwMode="auto">
          <a:xfrm>
            <a:off x="2714612" y="3047997"/>
            <a:ext cx="3929090" cy="3524251"/>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571736" y="952483"/>
            <a:ext cx="6357982" cy="1477328"/>
          </a:xfrm>
          <a:prstGeom prst="rect">
            <a:avLst/>
          </a:prstGeom>
          <a:noFill/>
        </p:spPr>
        <p:txBody>
          <a:bodyPr wrap="square" rtlCol="1">
            <a:spAutoFit/>
          </a:bodyPr>
          <a:lstStyle/>
          <a:p>
            <a:r>
              <a:rPr lang="ar-EG" b="1" dirty="0" smtClean="0"/>
              <a:t>3-</a:t>
            </a:r>
            <a:r>
              <a:rPr lang="ar-SA" b="1" dirty="0" smtClean="0"/>
              <a:t>اللون</a:t>
            </a:r>
            <a:r>
              <a:rPr lang="en-US" b="1" dirty="0" smtClean="0"/>
              <a:t>:</a:t>
            </a:r>
            <a:r>
              <a:rPr lang="en-US" b="1" dirty="0"/>
              <a:t/>
            </a:r>
            <a:br>
              <a:rPr lang="en-US" b="1" dirty="0"/>
            </a:br>
            <a:r>
              <a:rPr lang="ar-SA" b="1" dirty="0"/>
              <a:t>تلعب الالوان دورا بارزا فى التأثير البصري لتصميم الفراغ حيث يستعمل فيه الوان متجانسة لربط مجموعة من الاشياء ذات طبيعة واحدة</a:t>
            </a:r>
            <a:r>
              <a:rPr lang="en-US" b="1" dirty="0"/>
              <a:t> .. </a:t>
            </a:r>
            <a:endParaRPr lang="en-US" dirty="0"/>
          </a:p>
          <a:p>
            <a:r>
              <a:rPr lang="ar-SA" b="1" dirty="0"/>
              <a:t>وحديثا استعملت التعبيرات المختلفه بالألوان مثل الدفىء والبرودة والثقل لربط الفراغات بواسطة العلاقات بين المستويات المختلفة</a:t>
            </a:r>
            <a:endParaRPr lang="ar-EG" dirty="0"/>
          </a:p>
        </p:txBody>
      </p:sp>
      <p:pic>
        <p:nvPicPr>
          <p:cNvPr id="173057" name="Picture 1" descr="C:\Users\jeeks\Desktop\1924575_546685928762562_2033233039_n.jpg"/>
          <p:cNvPicPr>
            <a:picLocks noChangeAspect="1" noChangeArrowheads="1"/>
          </p:cNvPicPr>
          <p:nvPr/>
        </p:nvPicPr>
        <p:blipFill>
          <a:blip r:embed="rId2"/>
          <a:srcRect/>
          <a:stretch>
            <a:fillRect/>
          </a:stretch>
        </p:blipFill>
        <p:spPr bwMode="auto">
          <a:xfrm>
            <a:off x="142844" y="1675875"/>
            <a:ext cx="2643206" cy="5182127"/>
          </a:xfrm>
          <a:prstGeom prst="rect">
            <a:avLst/>
          </a:prstGeom>
          <a:noFill/>
        </p:spPr>
      </p:pic>
      <p:pic>
        <p:nvPicPr>
          <p:cNvPr id="173058" name="Picture 2" descr="C:\Users\jeeks\Desktop\1970770_546685715429250_541789052_n.jpg"/>
          <p:cNvPicPr>
            <a:picLocks noChangeAspect="1" noChangeArrowheads="1"/>
          </p:cNvPicPr>
          <p:nvPr/>
        </p:nvPicPr>
        <p:blipFill>
          <a:blip r:embed="rId3"/>
          <a:srcRect/>
          <a:stretch>
            <a:fillRect/>
          </a:stretch>
        </p:blipFill>
        <p:spPr bwMode="auto">
          <a:xfrm>
            <a:off x="3571868" y="3047997"/>
            <a:ext cx="4810118" cy="3420528"/>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5" name="TextBox 4"/>
          <p:cNvSpPr txBox="1"/>
          <p:nvPr/>
        </p:nvSpPr>
        <p:spPr>
          <a:xfrm>
            <a:off x="3714744" y="952485"/>
            <a:ext cx="5072098" cy="3170099"/>
          </a:xfrm>
          <a:prstGeom prst="rect">
            <a:avLst/>
          </a:prstGeom>
          <a:noFill/>
        </p:spPr>
        <p:txBody>
          <a:bodyPr wrap="square" rtlCol="1">
            <a:spAutoFit/>
          </a:bodyPr>
          <a:lstStyle/>
          <a:p>
            <a:r>
              <a:rPr lang="ar-EG" b="1" dirty="0" smtClean="0"/>
              <a:t>3-</a:t>
            </a:r>
            <a:r>
              <a:rPr lang="ar-SA" b="1" dirty="0" smtClean="0"/>
              <a:t>الاضاءة</a:t>
            </a:r>
            <a:r>
              <a:rPr lang="ar-EG" b="1" dirty="0" smtClean="0"/>
              <a:t>:</a:t>
            </a:r>
            <a:r>
              <a:rPr lang="en-US" b="1" dirty="0"/>
              <a:t/>
            </a:r>
            <a:br>
              <a:rPr lang="en-US" b="1" dirty="0"/>
            </a:br>
            <a:r>
              <a:rPr lang="ar-SA" b="1" dirty="0"/>
              <a:t>للاضاءة اهمية قصوى فى المعارض فى توضيح وظيفة المعروض وتظهر خصائص المعروض الواضحة والدقيقة على حد سواء </a:t>
            </a:r>
            <a:endParaRPr lang="en-US" dirty="0"/>
          </a:p>
          <a:p>
            <a:r>
              <a:rPr lang="ar-SA" b="1" dirty="0"/>
              <a:t>وكذلك جعله لافت </a:t>
            </a:r>
            <a:r>
              <a:rPr lang="ar-SA" b="1" dirty="0" smtClean="0"/>
              <a:t>للانظار</a:t>
            </a:r>
            <a:r>
              <a:rPr lang="en-US" b="1" dirty="0"/>
              <a:t>.</a:t>
            </a:r>
            <a:r>
              <a:rPr lang="ar-SA" b="1" dirty="0" smtClean="0"/>
              <a:t> </a:t>
            </a:r>
            <a:endParaRPr lang="en-US" dirty="0"/>
          </a:p>
          <a:p>
            <a:r>
              <a:rPr lang="en-US" b="1" dirty="0"/>
              <a:t> </a:t>
            </a:r>
            <a:endParaRPr lang="en-US" dirty="0"/>
          </a:p>
          <a:p>
            <a:r>
              <a:rPr lang="ar-SA" b="1" dirty="0"/>
              <a:t>وهناك نوعان من الاضاءة</a:t>
            </a:r>
            <a:r>
              <a:rPr lang="en-US" b="1" dirty="0"/>
              <a:t> :</a:t>
            </a:r>
            <a:endParaRPr lang="en-US" dirty="0"/>
          </a:p>
          <a:p>
            <a:r>
              <a:rPr lang="ar-EG" sz="2000" b="1" dirty="0" smtClean="0">
                <a:solidFill>
                  <a:schemeClr val="accent2">
                    <a:lumMod val="75000"/>
                  </a:schemeClr>
                </a:solidFill>
              </a:rPr>
              <a:t>-</a:t>
            </a:r>
            <a:r>
              <a:rPr lang="ar-SA" sz="2000" b="1" dirty="0" smtClean="0">
                <a:solidFill>
                  <a:schemeClr val="accent2">
                    <a:lumMod val="75000"/>
                  </a:schemeClr>
                </a:solidFill>
              </a:rPr>
              <a:t>الاضاءة الصناعية</a:t>
            </a:r>
            <a:r>
              <a:rPr lang="en-US" sz="2000" b="1" dirty="0" smtClean="0">
                <a:solidFill>
                  <a:schemeClr val="accent2">
                    <a:lumMod val="75000"/>
                  </a:schemeClr>
                </a:solidFill>
              </a:rPr>
              <a:t>.</a:t>
            </a:r>
            <a:r>
              <a:rPr lang="en-US" b="1" dirty="0"/>
              <a:t/>
            </a:r>
            <a:br>
              <a:rPr lang="en-US" b="1" dirty="0"/>
            </a:br>
            <a:r>
              <a:rPr lang="ar-SA" b="1" dirty="0"/>
              <a:t>وهى مرتبطه بالدراسة الفراغيه ارتباط وثيق عن طريق</a:t>
            </a:r>
            <a:r>
              <a:rPr lang="en-US" b="1" dirty="0"/>
              <a:t> :</a:t>
            </a:r>
            <a:br>
              <a:rPr lang="en-US" b="1" dirty="0"/>
            </a:br>
            <a:r>
              <a:rPr lang="ar-EG" b="1" dirty="0" smtClean="0"/>
              <a:t>1-</a:t>
            </a:r>
            <a:r>
              <a:rPr lang="en-US" b="1" dirty="0" smtClean="0"/>
              <a:t> </a:t>
            </a:r>
            <a:r>
              <a:rPr lang="ar-SA" b="1" dirty="0"/>
              <a:t>نوعية الاضاءة وتصميم المصادر </a:t>
            </a:r>
            <a:r>
              <a:rPr lang="ar-SA" b="1" dirty="0" smtClean="0"/>
              <a:t>الضوئية</a:t>
            </a:r>
            <a:r>
              <a:rPr lang="en-US" b="1" dirty="0" smtClean="0"/>
              <a:t>.</a:t>
            </a:r>
            <a:r>
              <a:rPr lang="en-US" b="1" dirty="0"/>
              <a:t/>
            </a:r>
            <a:br>
              <a:rPr lang="en-US" b="1" dirty="0"/>
            </a:br>
            <a:r>
              <a:rPr lang="ar-EG" b="1" dirty="0" smtClean="0"/>
              <a:t>2-</a:t>
            </a:r>
            <a:r>
              <a:rPr lang="en-US" b="1" dirty="0" smtClean="0"/>
              <a:t> </a:t>
            </a:r>
            <a:r>
              <a:rPr lang="ar-SA" b="1" dirty="0"/>
              <a:t>تاثيرها فى اظهار معالم الفراغ الداخلي </a:t>
            </a:r>
            <a:r>
              <a:rPr lang="ar-SA" b="1" dirty="0" smtClean="0"/>
              <a:t>والمعروضات</a:t>
            </a:r>
            <a:r>
              <a:rPr lang="en-US" b="1" dirty="0" smtClean="0"/>
              <a:t>.</a:t>
            </a:r>
            <a:r>
              <a:rPr lang="en-US" b="1" dirty="0"/>
              <a:t/>
            </a:r>
            <a:br>
              <a:rPr lang="en-US" b="1" dirty="0"/>
            </a:br>
            <a:endParaRPr lang="ar-EG"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1714480" y="1047735"/>
            <a:ext cx="6786610" cy="3724096"/>
          </a:xfrm>
          <a:prstGeom prst="rect">
            <a:avLst/>
          </a:prstGeom>
          <a:noFill/>
        </p:spPr>
        <p:txBody>
          <a:bodyPr wrap="square" rtlCol="1">
            <a:spAutoFit/>
          </a:bodyPr>
          <a:lstStyle/>
          <a:p>
            <a:r>
              <a:rPr lang="en-US" sz="2000" b="1" dirty="0" smtClean="0">
                <a:solidFill>
                  <a:schemeClr val="accent2">
                    <a:lumMod val="75000"/>
                  </a:schemeClr>
                </a:solidFill>
              </a:rPr>
              <a:t>-</a:t>
            </a:r>
            <a:r>
              <a:rPr lang="ar-SA" sz="2000" b="1" dirty="0" smtClean="0">
                <a:solidFill>
                  <a:schemeClr val="accent2">
                    <a:lumMod val="75000"/>
                  </a:schemeClr>
                </a:solidFill>
              </a:rPr>
              <a:t>الاضاءة الطبيعية</a:t>
            </a:r>
            <a:r>
              <a:rPr lang="ar-EG" sz="2000" b="1" dirty="0" smtClean="0">
                <a:solidFill>
                  <a:schemeClr val="accent2">
                    <a:lumMod val="75000"/>
                  </a:schemeClr>
                </a:solidFill>
              </a:rPr>
              <a:t>:</a:t>
            </a:r>
            <a:r>
              <a:rPr lang="en-US" b="1" dirty="0"/>
              <a:t/>
            </a:r>
            <a:br>
              <a:rPr lang="en-US" b="1" dirty="0"/>
            </a:br>
            <a:r>
              <a:rPr lang="ar-SA" b="1" dirty="0"/>
              <a:t>تكون الاضاءة الطبيعية ناجحة فى حالة مسطحات العرض الكبيرة المطلوب تداخلها مع الجو الخارجي المحيط ويؤدي استخدام الافنية الداخلية الى التداخل مع الجو الخارجي المحيط ايضا</a:t>
            </a:r>
            <a:endParaRPr lang="en-US" dirty="0"/>
          </a:p>
          <a:p>
            <a:r>
              <a:rPr lang="en-US" b="1" dirty="0"/>
              <a:t> </a:t>
            </a:r>
            <a:r>
              <a:rPr lang="ar-SA" b="1" dirty="0"/>
              <a:t>حيث تستخدم الاضاءة الطبيعية والصناعية للوصول الى حل ناجح وتكون الاضاءة الطبيعية لازمة لأنواع خاصة من المعروضات</a:t>
            </a:r>
            <a:r>
              <a:rPr lang="en-US" b="1" dirty="0"/>
              <a:t/>
            </a:r>
            <a:br>
              <a:rPr lang="en-US" b="1" dirty="0"/>
            </a:br>
            <a:r>
              <a:rPr lang="ar-SA" b="1" dirty="0"/>
              <a:t>فمثلا عندما تكون الوان المعروضات هى العنصر المهم فى العرض وكذلك عند الرغبة فى ابراز الخط الخارجي للمعروضات</a:t>
            </a:r>
            <a:r>
              <a:rPr lang="ar-SA" dirty="0"/>
              <a:t> </a:t>
            </a:r>
            <a:endParaRPr lang="en-US" dirty="0"/>
          </a:p>
          <a:p>
            <a:r>
              <a:rPr lang="en-US" b="1" dirty="0"/>
              <a:t> </a:t>
            </a:r>
            <a:r>
              <a:rPr lang="ar-SA" b="1" dirty="0"/>
              <a:t>وتتميز الاضاءة الصحيحة فى المعارض بميزتين اساسيتين</a:t>
            </a:r>
            <a:r>
              <a:rPr lang="en-US" b="1" dirty="0"/>
              <a:t/>
            </a:r>
            <a:br>
              <a:rPr lang="en-US" b="1" dirty="0"/>
            </a:br>
            <a:r>
              <a:rPr lang="ar-EG" b="1" dirty="0" smtClean="0"/>
              <a:t>1-</a:t>
            </a:r>
            <a:r>
              <a:rPr lang="en-US" b="1" dirty="0" smtClean="0"/>
              <a:t> </a:t>
            </a:r>
            <a:r>
              <a:rPr lang="ar-SA" b="1" dirty="0"/>
              <a:t>ان تمكن طبيعة الاضاءة عين الزائر من اداء وظيفتها بحرية دون تعب</a:t>
            </a:r>
            <a:r>
              <a:rPr lang="en-US" b="1" dirty="0"/>
              <a:t/>
            </a:r>
            <a:br>
              <a:rPr lang="en-US" b="1" dirty="0"/>
            </a:br>
            <a:r>
              <a:rPr lang="ar-EG" b="1" dirty="0" smtClean="0"/>
              <a:t>2-</a:t>
            </a:r>
            <a:r>
              <a:rPr lang="en-US" b="1" dirty="0" smtClean="0"/>
              <a:t> </a:t>
            </a:r>
            <a:r>
              <a:rPr lang="ar-SA" b="1" dirty="0"/>
              <a:t>ان ترضي مختلف الاذواق للشخصيات المتنوعة للزوار</a:t>
            </a:r>
            <a:r>
              <a:rPr lang="en-US" b="1" dirty="0"/>
              <a:t/>
            </a:r>
            <a:br>
              <a:rPr lang="en-US" b="1" dirty="0"/>
            </a:br>
            <a:r>
              <a:rPr lang="ar-EG" b="1" dirty="0" smtClean="0"/>
              <a:t>3-</a:t>
            </a:r>
            <a:r>
              <a:rPr lang="en-US" b="1" dirty="0" smtClean="0"/>
              <a:t> </a:t>
            </a:r>
            <a:r>
              <a:rPr lang="ar-SA" b="1" dirty="0"/>
              <a:t>تتناسب شدة الاضاءة المطلوبة تناسباً عكسياً مع حجم </a:t>
            </a:r>
            <a:r>
              <a:rPr lang="ar-SA" b="1" dirty="0" smtClean="0"/>
              <a:t>المعروضات</a:t>
            </a:r>
            <a:endParaRPr lang="en-US" b="1" dirty="0" smtClean="0"/>
          </a:p>
          <a:p>
            <a:r>
              <a:rPr lang="ar-EG" b="1" dirty="0" smtClean="0"/>
              <a:t>4-</a:t>
            </a:r>
            <a:r>
              <a:rPr lang="en-US" b="1" dirty="0"/>
              <a:t> </a:t>
            </a:r>
            <a:r>
              <a:rPr lang="ar-SA" b="1" dirty="0"/>
              <a:t>تساعد الاضاءة الجيدة الزائرعلى ملاحظة التفاصيل الدقيقة للمعروضات</a:t>
            </a:r>
            <a:endParaRPr lang="ar-EG"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071802" y="761981"/>
            <a:ext cx="5857916" cy="1477328"/>
          </a:xfrm>
          <a:prstGeom prst="rect">
            <a:avLst/>
          </a:prstGeom>
          <a:noFill/>
        </p:spPr>
        <p:txBody>
          <a:bodyPr wrap="square" rtlCol="1">
            <a:spAutoFit/>
          </a:bodyPr>
          <a:lstStyle/>
          <a:p>
            <a:r>
              <a:rPr lang="ar-EG" b="1" dirty="0" smtClean="0"/>
              <a:t>4-</a:t>
            </a:r>
            <a:r>
              <a:rPr lang="ar-SA" b="1" dirty="0" smtClean="0"/>
              <a:t>المؤثرات الخارجية</a:t>
            </a:r>
            <a:r>
              <a:rPr lang="en-US" b="1" dirty="0" smtClean="0"/>
              <a:t>:</a:t>
            </a:r>
            <a:r>
              <a:rPr lang="en-US" b="1" dirty="0"/>
              <a:t/>
            </a:r>
            <a:br>
              <a:rPr lang="en-US" b="1" dirty="0"/>
            </a:br>
            <a:r>
              <a:rPr lang="ar-SA" b="1" dirty="0"/>
              <a:t>عند بداية عصر المعارض كان من السهل اثارة دهشة  الجمهور.. اما اليوم يحتاج المصممم لمجهود كبير حتى يصل الى ابتكار يجذب انتباه الجمهور</a:t>
            </a:r>
            <a:endParaRPr lang="en-US" dirty="0"/>
          </a:p>
          <a:p>
            <a:r>
              <a:rPr lang="en-US" b="1" dirty="0"/>
              <a:t> </a:t>
            </a:r>
            <a:r>
              <a:rPr lang="ar-SA" b="1" dirty="0"/>
              <a:t>ومن اهم مايجذب انتباه المشاهدين هو</a:t>
            </a:r>
            <a:r>
              <a:rPr lang="en-US" b="1" dirty="0"/>
              <a:t> :</a:t>
            </a:r>
            <a:endParaRPr lang="en-US" dirty="0"/>
          </a:p>
          <a:p>
            <a:r>
              <a:rPr lang="ar-EG" b="1" dirty="0" smtClean="0"/>
              <a:t>1-</a:t>
            </a:r>
            <a:r>
              <a:rPr lang="ar-SA" b="1" dirty="0" smtClean="0"/>
              <a:t>الشئ المتحرك</a:t>
            </a:r>
            <a:r>
              <a:rPr lang="en-US" b="1" dirty="0" smtClean="0"/>
              <a:t>.</a:t>
            </a:r>
            <a:endParaRPr lang="ar-EG" dirty="0"/>
          </a:p>
        </p:txBody>
      </p:sp>
      <p:pic>
        <p:nvPicPr>
          <p:cNvPr id="4" name="صورة 19" descr="C:\Users\Asmaa\Desktop\000\الجناح المصري في القرية العالمية في دبي\1920279_528069147312994_1175239144_n.jpg"/>
          <p:cNvPicPr/>
          <p:nvPr/>
        </p:nvPicPr>
        <p:blipFill>
          <a:blip r:embed="rId2" cstate="print"/>
          <a:srcRect/>
          <a:stretch>
            <a:fillRect/>
          </a:stretch>
        </p:blipFill>
        <p:spPr bwMode="auto">
          <a:xfrm>
            <a:off x="1928794" y="3238499"/>
            <a:ext cx="4267200" cy="31750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500430" y="857232"/>
            <a:ext cx="5429288" cy="923330"/>
          </a:xfrm>
          <a:prstGeom prst="rect">
            <a:avLst/>
          </a:prstGeom>
          <a:noFill/>
        </p:spPr>
        <p:txBody>
          <a:bodyPr wrap="square" rtlCol="1">
            <a:spAutoFit/>
          </a:bodyPr>
          <a:lstStyle/>
          <a:p>
            <a:r>
              <a:rPr lang="ar-EG" b="1" dirty="0" smtClean="0"/>
              <a:t>2-</a:t>
            </a:r>
            <a:r>
              <a:rPr lang="ar-SA" b="1" dirty="0" smtClean="0"/>
              <a:t>الاهتمام </a:t>
            </a:r>
            <a:r>
              <a:rPr lang="ar-SA" b="1" dirty="0"/>
              <a:t>بالنشاط </a:t>
            </a:r>
            <a:r>
              <a:rPr lang="ar-SA" b="1" dirty="0" smtClean="0"/>
              <a:t>البشري</a:t>
            </a:r>
            <a:r>
              <a:rPr lang="en-US" b="1" dirty="0" smtClean="0"/>
              <a:t>.</a:t>
            </a:r>
            <a:r>
              <a:rPr lang="en-US" b="1" dirty="0"/>
              <a:t/>
            </a:r>
            <a:br>
              <a:rPr lang="en-US" b="1" dirty="0"/>
            </a:br>
            <a:endParaRPr lang="en-US" dirty="0"/>
          </a:p>
          <a:p>
            <a:endParaRPr lang="ar-EG" dirty="0"/>
          </a:p>
        </p:txBody>
      </p:sp>
      <p:pic>
        <p:nvPicPr>
          <p:cNvPr id="4" name="صورة 15" descr="C:\Users\Asmaa\Desktop\000\الجناح المصري في القرية العالمية في دبي\1428_528069170646325_1932423246_n.jpg"/>
          <p:cNvPicPr/>
          <p:nvPr/>
        </p:nvPicPr>
        <p:blipFill>
          <a:blip r:embed="rId2" cstate="print"/>
          <a:srcRect/>
          <a:stretch>
            <a:fillRect/>
          </a:stretch>
        </p:blipFill>
        <p:spPr bwMode="auto">
          <a:xfrm>
            <a:off x="1785918" y="1809739"/>
            <a:ext cx="5286412" cy="4826024"/>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000364" y="761983"/>
            <a:ext cx="6000792" cy="646331"/>
          </a:xfrm>
          <a:prstGeom prst="rect">
            <a:avLst/>
          </a:prstGeom>
          <a:noFill/>
        </p:spPr>
        <p:txBody>
          <a:bodyPr wrap="square" rtlCol="1">
            <a:spAutoFit/>
          </a:bodyPr>
          <a:lstStyle/>
          <a:p>
            <a:r>
              <a:rPr lang="ar-SA" b="1" dirty="0"/>
              <a:t> 3-  اللعب بالاضواء والاسقاطات   المختلفه</a:t>
            </a:r>
            <a:r>
              <a:rPr lang="en-US" b="1" dirty="0"/>
              <a:t/>
            </a:r>
            <a:br>
              <a:rPr lang="en-US" b="1" dirty="0"/>
            </a:br>
            <a:endParaRPr lang="ar-EG" dirty="0"/>
          </a:p>
        </p:txBody>
      </p:sp>
      <p:pic>
        <p:nvPicPr>
          <p:cNvPr id="4" name="صورة 13" descr="C:\Users\Asmaa\Desktop\000\الجناح المصري في القرية العالمية في دبي\1601420_528069000646342_1724738894_n.jpg"/>
          <p:cNvPicPr/>
          <p:nvPr/>
        </p:nvPicPr>
        <p:blipFill>
          <a:blip r:embed="rId2" cstate="print"/>
          <a:srcRect/>
          <a:stretch>
            <a:fillRect/>
          </a:stretch>
        </p:blipFill>
        <p:spPr bwMode="auto">
          <a:xfrm>
            <a:off x="428596" y="2000242"/>
            <a:ext cx="3714750" cy="3492500"/>
          </a:xfrm>
          <a:prstGeom prst="rect">
            <a:avLst/>
          </a:prstGeom>
          <a:noFill/>
          <a:ln w="9525">
            <a:noFill/>
            <a:miter lim="800000"/>
            <a:headEnd/>
            <a:tailEnd/>
          </a:ln>
        </p:spPr>
      </p:pic>
      <p:pic>
        <p:nvPicPr>
          <p:cNvPr id="177153" name="Picture 1" descr="C:\Users\jeeks\Desktop\0,,5489890_4,00.jpg"/>
          <p:cNvPicPr>
            <a:picLocks noChangeAspect="1" noChangeArrowheads="1"/>
          </p:cNvPicPr>
          <p:nvPr/>
        </p:nvPicPr>
        <p:blipFill>
          <a:blip r:embed="rId3"/>
          <a:srcRect/>
          <a:stretch>
            <a:fillRect/>
          </a:stretch>
        </p:blipFill>
        <p:spPr bwMode="auto">
          <a:xfrm>
            <a:off x="4572003" y="2190743"/>
            <a:ext cx="4251675" cy="4191029"/>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2" descr="C:\Users\jeeks\Desktop\0,,5494247_4,00.jpg"/>
          <p:cNvPicPr>
            <a:picLocks noChangeAspect="1" noChangeArrowheads="1"/>
          </p:cNvPicPr>
          <p:nvPr/>
        </p:nvPicPr>
        <p:blipFill>
          <a:blip r:embed="rId2"/>
          <a:srcRect/>
          <a:stretch>
            <a:fillRect/>
          </a:stretch>
        </p:blipFill>
        <p:spPr bwMode="auto">
          <a:xfrm>
            <a:off x="0" y="1714490"/>
            <a:ext cx="5041900" cy="3782484"/>
          </a:xfrm>
          <a:prstGeom prst="rect">
            <a:avLst/>
          </a:prstGeom>
          <a:noFill/>
        </p:spPr>
      </p:pic>
      <p:pic>
        <p:nvPicPr>
          <p:cNvPr id="178178" name="Picture 2" descr="C:\Users\jeeks\Desktop\china02.jpg"/>
          <p:cNvPicPr>
            <a:picLocks noChangeAspect="1" noChangeArrowheads="1"/>
          </p:cNvPicPr>
          <p:nvPr/>
        </p:nvPicPr>
        <p:blipFill>
          <a:blip r:embed="rId3"/>
          <a:srcRect/>
          <a:stretch>
            <a:fillRect/>
          </a:stretch>
        </p:blipFill>
        <p:spPr bwMode="auto">
          <a:xfrm>
            <a:off x="5000631" y="1809740"/>
            <a:ext cx="4026455" cy="3712627"/>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357422" y="761984"/>
            <a:ext cx="6643734" cy="3293209"/>
          </a:xfrm>
          <a:prstGeom prst="rect">
            <a:avLst/>
          </a:prstGeom>
          <a:noFill/>
        </p:spPr>
        <p:txBody>
          <a:bodyPr wrap="square" rtlCol="1">
            <a:spAutoFit/>
          </a:bodyPr>
          <a:lstStyle/>
          <a:p>
            <a:pPr>
              <a:buFont typeface="Wingdings" pitchFamily="2" charset="2"/>
              <a:buChar char="§"/>
            </a:pPr>
            <a:r>
              <a:rPr lang="ar-SA" sz="3200" b="1" u="sng" dirty="0" smtClean="0">
                <a:solidFill>
                  <a:schemeClr val="accent2">
                    <a:lumMod val="75000"/>
                  </a:schemeClr>
                </a:solidFill>
              </a:rPr>
              <a:t>الاشكال </a:t>
            </a:r>
            <a:r>
              <a:rPr lang="ar-SA" sz="3200" b="1" u="sng" dirty="0">
                <a:solidFill>
                  <a:schemeClr val="accent2">
                    <a:lumMod val="75000"/>
                  </a:schemeClr>
                </a:solidFill>
              </a:rPr>
              <a:t>المختلفة </a:t>
            </a:r>
            <a:r>
              <a:rPr lang="ar-SA" sz="3200" b="1" u="sng" dirty="0" smtClean="0">
                <a:solidFill>
                  <a:schemeClr val="accent2">
                    <a:lumMod val="75000"/>
                  </a:schemeClr>
                </a:solidFill>
              </a:rPr>
              <a:t>للفراغ</a:t>
            </a:r>
            <a:r>
              <a:rPr lang="en-US" sz="3200" b="1" u="sng" dirty="0" smtClean="0">
                <a:solidFill>
                  <a:schemeClr val="accent2">
                    <a:lumMod val="75000"/>
                  </a:schemeClr>
                </a:solidFill>
              </a:rPr>
              <a:t>:</a:t>
            </a:r>
            <a:r>
              <a:rPr lang="en-US" b="1" u="sng" dirty="0"/>
              <a:t/>
            </a:r>
            <a:br>
              <a:rPr lang="en-US" b="1" u="sng" dirty="0"/>
            </a:br>
            <a:r>
              <a:rPr lang="ar-SA" b="1" dirty="0" smtClean="0"/>
              <a:t>يلزم </a:t>
            </a:r>
            <a:r>
              <a:rPr lang="ar-SA" b="1" dirty="0"/>
              <a:t>المعارض ان يكون الفراغ الخاص بالعرض مهما كان شكله وحجمه ديناميكيا </a:t>
            </a:r>
            <a:endParaRPr lang="en-US" dirty="0"/>
          </a:p>
          <a:p>
            <a:r>
              <a:rPr lang="ar-SA" b="1" dirty="0"/>
              <a:t>يوفر للمشاهد احساسا بالإثارة والفضول وتتم فيه الحركة بسلاسة دون </a:t>
            </a:r>
            <a:r>
              <a:rPr lang="ar-SA" b="1" dirty="0" smtClean="0"/>
              <a:t>ملل</a:t>
            </a:r>
            <a:r>
              <a:rPr lang="ar-EG" b="1" dirty="0" smtClean="0"/>
              <a:t>.</a:t>
            </a:r>
          </a:p>
          <a:p>
            <a:endParaRPr lang="en-US" dirty="0"/>
          </a:p>
          <a:p>
            <a:pPr>
              <a:buFont typeface="Wingdings" pitchFamily="2" charset="2"/>
              <a:buChar char="§"/>
            </a:pPr>
            <a:r>
              <a:rPr lang="ar-SA" sz="3200" b="1" u="sng" dirty="0">
                <a:solidFill>
                  <a:schemeClr val="accent2">
                    <a:lumMod val="75000"/>
                  </a:schemeClr>
                </a:solidFill>
              </a:rPr>
              <a:t>اتجاهات تشكيل فراغ </a:t>
            </a:r>
            <a:r>
              <a:rPr lang="ar-SA" sz="3200" b="1" u="sng" dirty="0" smtClean="0">
                <a:solidFill>
                  <a:schemeClr val="accent2">
                    <a:lumMod val="75000"/>
                  </a:schemeClr>
                </a:solidFill>
              </a:rPr>
              <a:t>المعرض</a:t>
            </a:r>
            <a:r>
              <a:rPr lang="en-US" sz="3200" b="1" u="sng" dirty="0" smtClean="0">
                <a:solidFill>
                  <a:schemeClr val="accent2">
                    <a:lumMod val="75000"/>
                  </a:schemeClr>
                </a:solidFill>
              </a:rPr>
              <a:t>:</a:t>
            </a:r>
            <a:endParaRPr lang="en-US" sz="3200" dirty="0">
              <a:solidFill>
                <a:schemeClr val="accent2">
                  <a:lumMod val="75000"/>
                </a:schemeClr>
              </a:solidFill>
            </a:endParaRPr>
          </a:p>
          <a:p>
            <a:pPr lvl="0"/>
            <a:r>
              <a:rPr lang="ar-EG" b="1" dirty="0" smtClean="0"/>
              <a:t>1-</a:t>
            </a:r>
            <a:r>
              <a:rPr lang="ar-SA" b="1" dirty="0" smtClean="0"/>
              <a:t>العرض </a:t>
            </a:r>
            <a:r>
              <a:rPr lang="ar-SA" b="1" dirty="0"/>
              <a:t>فى فراغ واحد </a:t>
            </a:r>
            <a:r>
              <a:rPr lang="ar-SA" b="1" dirty="0" smtClean="0"/>
              <a:t>كبير</a:t>
            </a:r>
            <a:r>
              <a:rPr lang="ar-EG" b="1" dirty="0" smtClean="0"/>
              <a:t>.</a:t>
            </a:r>
            <a:r>
              <a:rPr lang="en-US" b="1" dirty="0"/>
              <a:t/>
            </a:r>
            <a:br>
              <a:rPr lang="en-US" b="1" dirty="0"/>
            </a:br>
            <a:endParaRPr lang="en-US" dirty="0"/>
          </a:p>
          <a:p>
            <a:r>
              <a:rPr lang="ar-EG" b="1" dirty="0" smtClean="0"/>
              <a:t>2-</a:t>
            </a:r>
            <a:r>
              <a:rPr lang="en-US" b="1" dirty="0" smtClean="0"/>
              <a:t> </a:t>
            </a:r>
            <a:r>
              <a:rPr lang="ar-SA" b="1" dirty="0"/>
              <a:t>العرض فى فرغ </a:t>
            </a:r>
            <a:r>
              <a:rPr lang="ar-SA" b="1" dirty="0" smtClean="0"/>
              <a:t>عضوي</a:t>
            </a:r>
            <a:r>
              <a:rPr lang="en-US" b="1" dirty="0"/>
              <a:t>.</a:t>
            </a:r>
            <a:br>
              <a:rPr lang="en-US" b="1" dirty="0"/>
            </a:br>
            <a:endParaRPr lang="en-US" dirty="0"/>
          </a:p>
          <a:p>
            <a:endParaRPr lang="ar-EG" dirty="0"/>
          </a:p>
        </p:txBody>
      </p:sp>
      <p:pic>
        <p:nvPicPr>
          <p:cNvPr id="4" name="صورة 12" descr="C:\Users\Asmaa\Desktop\000\زها حديد\10001245_528071453979430_589206477_o.jpg"/>
          <p:cNvPicPr/>
          <p:nvPr/>
        </p:nvPicPr>
        <p:blipFill>
          <a:blip r:embed="rId2" cstate="print"/>
          <a:srcRect/>
          <a:stretch>
            <a:fillRect/>
          </a:stretch>
        </p:blipFill>
        <p:spPr bwMode="auto">
          <a:xfrm>
            <a:off x="0" y="2381244"/>
            <a:ext cx="4500594" cy="409575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57158" y="761981"/>
            <a:ext cx="8572560" cy="4862870"/>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دراسة العلاقات </a:t>
            </a:r>
            <a:r>
              <a:rPr lang="ar-SA" sz="3200" b="1" u="sng" dirty="0" smtClean="0">
                <a:solidFill>
                  <a:schemeClr val="accent2">
                    <a:lumMod val="75000"/>
                  </a:schemeClr>
                </a:solidFill>
              </a:rPr>
              <a:t>الوظيفية</a:t>
            </a:r>
            <a:r>
              <a:rPr lang="en-US" sz="3200" b="1" u="sng" dirty="0" smtClean="0">
                <a:solidFill>
                  <a:schemeClr val="accent2">
                    <a:lumMod val="75000"/>
                  </a:schemeClr>
                </a:solidFill>
              </a:rPr>
              <a:t>:</a:t>
            </a:r>
            <a:r>
              <a:rPr lang="en-US" b="1" u="sng" dirty="0"/>
              <a:t/>
            </a:r>
            <a:br>
              <a:rPr lang="en-US" b="1" u="sng" dirty="0"/>
            </a:br>
            <a:r>
              <a:rPr lang="ar-SA" sz="2000" b="1" dirty="0" smtClean="0"/>
              <a:t>ان </a:t>
            </a:r>
            <a:r>
              <a:rPr lang="ar-SA" sz="2000" b="1" dirty="0"/>
              <a:t>تصميم المعرض هو توزيع لعناصر برنامج معين على الموقع المختار بهدف تحقيق علاقات وظيفية سليمة ذات وظائف مختلفه</a:t>
            </a:r>
            <a:r>
              <a:rPr lang="en-US" sz="2000" b="1" dirty="0"/>
              <a:t/>
            </a:r>
            <a:br>
              <a:rPr lang="en-US" sz="2000" b="1" dirty="0"/>
            </a:br>
            <a:r>
              <a:rPr lang="ar-SA" sz="2000" b="1" dirty="0"/>
              <a:t>مثل المداخل والمخارج والاجنحة والمسطحات الخضراء والمسطحات المائية والمباني والمواصلات </a:t>
            </a:r>
            <a:r>
              <a:rPr lang="en-US" sz="2000" b="1" dirty="0"/>
              <a:t/>
            </a:r>
            <a:br>
              <a:rPr lang="en-US" sz="2000" b="1" dirty="0"/>
            </a:br>
            <a:r>
              <a:rPr lang="ar-SA" sz="2000" b="1" dirty="0"/>
              <a:t>وللوصو ل لهذة العلاقات الى الحل الامثل ينبغي عمل الآتي </a:t>
            </a:r>
            <a:endParaRPr lang="en-US" sz="2000" dirty="0"/>
          </a:p>
          <a:p>
            <a:r>
              <a:rPr lang="en-US" sz="2000" b="1" dirty="0"/>
              <a:t/>
            </a:r>
            <a:br>
              <a:rPr lang="en-US" sz="2000" b="1" dirty="0"/>
            </a:br>
            <a:r>
              <a:rPr lang="ar-EG" sz="2000" b="1" dirty="0"/>
              <a:t>1- دراسة </a:t>
            </a:r>
            <a:r>
              <a:rPr lang="ar-SA" sz="2000" b="1" dirty="0"/>
              <a:t>الامكانيات المتاحة للموقع والتاكد من وجود مزايا طبيعية ومناطق اثريه يمكن ان تسغل لمصلحة التصميم</a:t>
            </a:r>
            <a:endParaRPr lang="en-US" sz="2000" dirty="0"/>
          </a:p>
          <a:p>
            <a:r>
              <a:rPr lang="ar-SA" sz="2000" b="1" dirty="0"/>
              <a:t> 2- يتم تقسيم المناطق فى الموقع بما يتلائم مع نوع الخدمة المنوطة لكل منطقة</a:t>
            </a:r>
            <a:endParaRPr lang="en-US" sz="2000" dirty="0"/>
          </a:p>
          <a:p>
            <a:r>
              <a:rPr lang="en-US" sz="2000" b="1" dirty="0"/>
              <a:t/>
            </a:r>
            <a:br>
              <a:rPr lang="en-US" sz="2000" b="1" dirty="0"/>
            </a:br>
            <a:r>
              <a:rPr lang="ar-SA" sz="2000" b="1" dirty="0"/>
              <a:t>3- اما المداخل فيجب توفير العدد الكافي منها مع توزيعها بحيث لاتؤدى الى اختراق الحركه      </a:t>
            </a:r>
            <a:endParaRPr lang="en-US" sz="2000" dirty="0"/>
          </a:p>
          <a:p>
            <a:r>
              <a:rPr lang="en-US" sz="2000" b="1" dirty="0"/>
              <a:t/>
            </a:r>
            <a:br>
              <a:rPr lang="en-US" sz="2000" b="1" dirty="0"/>
            </a:br>
            <a:r>
              <a:rPr lang="en-US" sz="2000" b="1" dirty="0"/>
              <a:t> </a:t>
            </a:r>
            <a:r>
              <a:rPr lang="ar-SA" sz="2000" b="1" dirty="0"/>
              <a:t>4- اما الاجنحة فهى العنصر الاساسي فى المعرض وتوزع تبعا لعدة اعتبارات                                   </a:t>
            </a:r>
            <a:endParaRPr lang="en-US" sz="2000" dirty="0"/>
          </a:p>
          <a:p>
            <a:r>
              <a:rPr lang="ar-SA" sz="2000" b="1" dirty="0"/>
              <a:t>مثل طبيعة الارض والمباني والمسطحات الخضراء والبحيرات الطبيعية </a:t>
            </a:r>
            <a:r>
              <a:rPr lang="ar-SA" sz="2000" b="1" dirty="0" smtClean="0"/>
              <a:t>والصناعية</a:t>
            </a:r>
            <a:r>
              <a:rPr lang="en-US" sz="2000" b="1" dirty="0" smtClean="0"/>
              <a:t>.</a:t>
            </a:r>
            <a:r>
              <a:rPr lang="en-US" b="1" dirty="0"/>
              <a:t/>
            </a:r>
            <a:br>
              <a:rPr lang="en-US" b="1" dirty="0"/>
            </a:br>
            <a:endParaRPr lang="ar-EG"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214546" y="857234"/>
            <a:ext cx="6643734" cy="646331"/>
          </a:xfrm>
          <a:prstGeom prst="rect">
            <a:avLst/>
          </a:prstGeom>
          <a:noFill/>
        </p:spPr>
        <p:txBody>
          <a:bodyPr wrap="square" rtlCol="1">
            <a:spAutoFit/>
          </a:bodyPr>
          <a:lstStyle/>
          <a:p>
            <a:r>
              <a:rPr lang="ar-EG" b="1" dirty="0" smtClean="0"/>
              <a:t>3-</a:t>
            </a:r>
            <a:r>
              <a:rPr lang="ar-SA" b="1" dirty="0" smtClean="0"/>
              <a:t>العرض </a:t>
            </a:r>
            <a:r>
              <a:rPr lang="ar-SA" b="1" dirty="0"/>
              <a:t>فى الهواء الطلق</a:t>
            </a:r>
            <a:endParaRPr lang="en-US" dirty="0"/>
          </a:p>
          <a:p>
            <a:endParaRPr lang="ar-EG" dirty="0"/>
          </a:p>
        </p:txBody>
      </p:sp>
      <p:pic>
        <p:nvPicPr>
          <p:cNvPr id="4" name="صورة 28" descr="C:\Users\Asmaa\Desktop\000\1235189_1550133465212156_692811334_n.jpg"/>
          <p:cNvPicPr/>
          <p:nvPr/>
        </p:nvPicPr>
        <p:blipFill>
          <a:blip r:embed="rId2" cstate="print"/>
          <a:srcRect/>
          <a:stretch>
            <a:fillRect/>
          </a:stretch>
        </p:blipFill>
        <p:spPr bwMode="auto">
          <a:xfrm>
            <a:off x="857224" y="1904991"/>
            <a:ext cx="5943600" cy="44577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1285852" y="666731"/>
            <a:ext cx="7500990" cy="1969770"/>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التغطيات المستخدمة فى مباني </a:t>
            </a:r>
            <a:r>
              <a:rPr lang="ar-SA" sz="3200" b="1" u="sng" dirty="0" smtClean="0">
                <a:solidFill>
                  <a:schemeClr val="accent2">
                    <a:lumMod val="75000"/>
                  </a:schemeClr>
                </a:solidFill>
              </a:rPr>
              <a:t>المعارض</a:t>
            </a:r>
            <a:r>
              <a:rPr lang="en-US" sz="3200" b="1" u="sng" dirty="0" smtClean="0">
                <a:solidFill>
                  <a:schemeClr val="accent2">
                    <a:lumMod val="75000"/>
                  </a:schemeClr>
                </a:solidFill>
              </a:rPr>
              <a:t>:</a:t>
            </a:r>
            <a:r>
              <a:rPr lang="en-US" b="1" u="sng" dirty="0"/>
              <a:t/>
            </a:r>
            <a:br>
              <a:rPr lang="en-US" b="1" u="sng" dirty="0"/>
            </a:br>
            <a:r>
              <a:rPr lang="en-US" b="1" u="sng" dirty="0"/>
              <a:t/>
            </a:r>
            <a:br>
              <a:rPr lang="en-US" b="1" u="sng" dirty="0"/>
            </a:br>
            <a:r>
              <a:rPr lang="ar-EG" b="1" dirty="0" smtClean="0"/>
              <a:t>1-</a:t>
            </a:r>
            <a:r>
              <a:rPr lang="en-US" b="1" dirty="0" smtClean="0"/>
              <a:t> </a:t>
            </a:r>
            <a:r>
              <a:rPr lang="ar-SA" b="1" dirty="0"/>
              <a:t>منشات قشرية</a:t>
            </a:r>
            <a:r>
              <a:rPr lang="en-US" b="1" dirty="0"/>
              <a:t/>
            </a:r>
            <a:br>
              <a:rPr lang="en-US" b="1" dirty="0"/>
            </a:br>
            <a:r>
              <a:rPr lang="ar-EG" b="1" dirty="0" smtClean="0"/>
              <a:t>2-</a:t>
            </a:r>
            <a:r>
              <a:rPr lang="en-US" b="1" dirty="0" smtClean="0"/>
              <a:t> </a:t>
            </a:r>
            <a:r>
              <a:rPr lang="ar-SA" b="1" dirty="0"/>
              <a:t>منشات كابيلية</a:t>
            </a:r>
            <a:r>
              <a:rPr lang="en-US" b="1" dirty="0"/>
              <a:t/>
            </a:r>
            <a:br>
              <a:rPr lang="en-US" b="1" dirty="0"/>
            </a:br>
            <a:r>
              <a:rPr lang="ar-EG" b="1" dirty="0" smtClean="0"/>
              <a:t>3-</a:t>
            </a:r>
            <a:r>
              <a:rPr lang="en-US" b="1" dirty="0" smtClean="0"/>
              <a:t> </a:t>
            </a:r>
            <a:r>
              <a:rPr lang="ar-SA" b="1" dirty="0"/>
              <a:t>الجمالونات الفراغية</a:t>
            </a:r>
            <a:r>
              <a:rPr lang="en-US" b="1" dirty="0"/>
              <a:t/>
            </a:r>
            <a:br>
              <a:rPr lang="en-US" b="1" dirty="0"/>
            </a:br>
            <a:r>
              <a:rPr lang="ar-EG" b="1" dirty="0" smtClean="0"/>
              <a:t>4-</a:t>
            </a:r>
            <a:r>
              <a:rPr lang="en-US" b="1" dirty="0" smtClean="0"/>
              <a:t> </a:t>
            </a:r>
            <a:r>
              <a:rPr lang="ar-SA" b="1" dirty="0"/>
              <a:t>المنشات الغشائية</a:t>
            </a:r>
            <a:endParaRPr lang="ar-EG" dirty="0"/>
          </a:p>
        </p:txBody>
      </p:sp>
      <p:pic>
        <p:nvPicPr>
          <p:cNvPr id="4" name="صورة 20" descr="C:\Users\Asmaa\Desktop\000\اسرائيل\10013873_10203527091204305_1640092190_n.jpg"/>
          <p:cNvPicPr/>
          <p:nvPr/>
        </p:nvPicPr>
        <p:blipFill>
          <a:blip r:embed="rId2" cstate="print"/>
          <a:srcRect/>
          <a:stretch>
            <a:fillRect/>
          </a:stretch>
        </p:blipFill>
        <p:spPr bwMode="auto">
          <a:xfrm>
            <a:off x="428596" y="1619237"/>
            <a:ext cx="5214974" cy="495303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79202" name="Picture 2" descr="C:\Users\jeeks\Desktop\03_uae-pavilion.jpg"/>
          <p:cNvPicPr>
            <a:picLocks noChangeAspect="1" noChangeArrowheads="1"/>
          </p:cNvPicPr>
          <p:nvPr/>
        </p:nvPicPr>
        <p:blipFill>
          <a:blip r:embed="rId2"/>
          <a:srcRect/>
          <a:stretch>
            <a:fillRect/>
          </a:stretch>
        </p:blipFill>
        <p:spPr bwMode="auto">
          <a:xfrm>
            <a:off x="642910" y="571482"/>
            <a:ext cx="3500430" cy="3109641"/>
          </a:xfrm>
          <a:prstGeom prst="rect">
            <a:avLst/>
          </a:prstGeom>
          <a:noFill/>
        </p:spPr>
      </p:pic>
      <p:pic>
        <p:nvPicPr>
          <p:cNvPr id="179204" name="Picture 4" descr="C:\Users\jeeks\Desktop\04_uae-pavilion (1).jpg"/>
          <p:cNvPicPr>
            <a:picLocks noChangeAspect="1" noChangeArrowheads="1"/>
          </p:cNvPicPr>
          <p:nvPr/>
        </p:nvPicPr>
        <p:blipFill>
          <a:blip r:embed="rId3"/>
          <a:srcRect/>
          <a:stretch>
            <a:fillRect/>
          </a:stretch>
        </p:blipFill>
        <p:spPr bwMode="auto">
          <a:xfrm>
            <a:off x="5500694" y="3333750"/>
            <a:ext cx="3447274" cy="3062420"/>
          </a:xfrm>
          <a:prstGeom prst="rect">
            <a:avLst/>
          </a:prstGeom>
          <a:noFill/>
        </p:spPr>
      </p:pic>
      <p:pic>
        <p:nvPicPr>
          <p:cNvPr id="179205" name="Picture 5" descr="C:\Users\jeeks\Desktop\expo_legacy_2.jpg"/>
          <p:cNvPicPr>
            <a:picLocks noChangeAspect="1" noChangeArrowheads="1"/>
          </p:cNvPicPr>
          <p:nvPr/>
        </p:nvPicPr>
        <p:blipFill>
          <a:blip r:embed="rId4"/>
          <a:srcRect/>
          <a:stretch>
            <a:fillRect/>
          </a:stretch>
        </p:blipFill>
        <p:spPr bwMode="auto">
          <a:xfrm>
            <a:off x="857224" y="3887755"/>
            <a:ext cx="3929090" cy="2970247"/>
          </a:xfrm>
          <a:prstGeom prst="rect">
            <a:avLst/>
          </a:prstGeom>
          <a:noFill/>
        </p:spPr>
      </p:pic>
      <p:sp>
        <p:nvSpPr>
          <p:cNvPr id="6" name="TextBox 5"/>
          <p:cNvSpPr txBox="1"/>
          <p:nvPr/>
        </p:nvSpPr>
        <p:spPr>
          <a:xfrm>
            <a:off x="3571868" y="666731"/>
            <a:ext cx="5286412" cy="1107996"/>
          </a:xfrm>
          <a:prstGeom prst="rect">
            <a:avLst/>
          </a:prstGeom>
          <a:noFill/>
        </p:spPr>
        <p:txBody>
          <a:bodyPr wrap="square" rtlCol="1">
            <a:spAutoFit/>
          </a:bodyPr>
          <a:lstStyle/>
          <a:p>
            <a:r>
              <a:rPr lang="ar-EG" sz="4800" b="1" dirty="0" smtClean="0">
                <a:solidFill>
                  <a:schemeClr val="accent6">
                    <a:lumMod val="75000"/>
                  </a:schemeClr>
                </a:solidFill>
              </a:rPr>
              <a:t>جناح الامارات </a:t>
            </a:r>
            <a:r>
              <a:rPr lang="en-US" sz="4800" b="1" dirty="0" smtClean="0">
                <a:solidFill>
                  <a:schemeClr val="accent6">
                    <a:lumMod val="75000"/>
                  </a:schemeClr>
                </a:solidFill>
              </a:rPr>
              <a:t>2010</a:t>
            </a:r>
            <a:endParaRPr lang="ar-EG" sz="4800" b="1" dirty="0" smtClean="0">
              <a:solidFill>
                <a:schemeClr val="accent6">
                  <a:lumMod val="75000"/>
                </a:schemeClr>
              </a:solidFill>
            </a:endParaRPr>
          </a:p>
          <a:p>
            <a:endParaRPr lang="ar-EG" dirty="0"/>
          </a:p>
        </p:txBody>
      </p:sp>
      <p:sp>
        <p:nvSpPr>
          <p:cNvPr id="7" name="TextBox 6"/>
          <p:cNvSpPr txBox="1"/>
          <p:nvPr/>
        </p:nvSpPr>
        <p:spPr>
          <a:xfrm>
            <a:off x="4786314" y="1809739"/>
            <a:ext cx="4143404" cy="923330"/>
          </a:xfrm>
          <a:prstGeom prst="rect">
            <a:avLst/>
          </a:prstGeom>
          <a:noFill/>
        </p:spPr>
        <p:txBody>
          <a:bodyPr wrap="square" rtlCol="1">
            <a:spAutoFit/>
          </a:bodyPr>
          <a:lstStyle/>
          <a:p>
            <a:pPr>
              <a:buFont typeface="Wingdings" pitchFamily="2" charset="2"/>
              <a:buChar char="§"/>
            </a:pPr>
            <a:r>
              <a:rPr lang="ar-SA" b="1" dirty="0" smtClean="0"/>
              <a:t>مناظر "كثبان" الامارات العربية المتحدة تظهر في معرض شانغهاي العالمي</a:t>
            </a:r>
            <a:r>
              <a:rPr lang="en-US" b="1" dirty="0" smtClean="0"/>
              <a:t>.</a:t>
            </a:r>
            <a:endParaRPr lang="ar-EG" b="1" dirty="0" smtClean="0"/>
          </a:p>
          <a:p>
            <a:endParaRPr lang="ar-EG"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80226" name="Picture 2" descr="C:\Users\jeeks\Desktop\02_uae-pavilion.jpg"/>
          <p:cNvPicPr>
            <a:picLocks noChangeAspect="1" noChangeArrowheads="1"/>
          </p:cNvPicPr>
          <p:nvPr/>
        </p:nvPicPr>
        <p:blipFill>
          <a:blip r:embed="rId2"/>
          <a:srcRect/>
          <a:stretch>
            <a:fillRect/>
          </a:stretch>
        </p:blipFill>
        <p:spPr bwMode="auto">
          <a:xfrm>
            <a:off x="428596" y="1619237"/>
            <a:ext cx="5112742" cy="4541955"/>
          </a:xfrm>
          <a:prstGeom prst="rect">
            <a:avLst/>
          </a:prstGeom>
          <a:noFill/>
        </p:spPr>
      </p:pic>
      <p:sp>
        <p:nvSpPr>
          <p:cNvPr id="7" name="TextBox 6"/>
          <p:cNvSpPr txBox="1"/>
          <p:nvPr/>
        </p:nvSpPr>
        <p:spPr>
          <a:xfrm>
            <a:off x="5500694" y="380981"/>
            <a:ext cx="3643306" cy="2031325"/>
          </a:xfrm>
          <a:prstGeom prst="rect">
            <a:avLst/>
          </a:prstGeom>
          <a:noFill/>
        </p:spPr>
        <p:txBody>
          <a:bodyPr wrap="square" rtlCol="1">
            <a:spAutoFit/>
          </a:bodyPr>
          <a:lstStyle/>
          <a:p>
            <a:pPr>
              <a:buFont typeface="Wingdings" pitchFamily="2" charset="2"/>
              <a:buChar char="§"/>
            </a:pPr>
            <a:r>
              <a:rPr lang="ar-SA" b="1" dirty="0" smtClean="0"/>
              <a:t>بدأت عملية بناء جناح الامارات العربية المتحدة في معرض شانغهاى العالمي </a:t>
            </a:r>
            <a:r>
              <a:rPr lang="en-US" b="1" dirty="0" smtClean="0"/>
              <a:t>2010 </a:t>
            </a:r>
            <a:r>
              <a:rPr lang="ar-SA" b="1" dirty="0" smtClean="0"/>
              <a:t>بصورة رسمية مؤخرا في اشارة الى اندماج رمال وصحارى الخليج العربي وتربة شاطئ نهر هوانغبو الذي يخترق بلدية شانغهاى في كيان واحد</a:t>
            </a:r>
            <a:r>
              <a:rPr lang="en-US" b="1" dirty="0" smtClean="0"/>
              <a:t>.</a:t>
            </a:r>
            <a:br>
              <a:rPr lang="en-US" b="1" dirty="0" smtClean="0"/>
            </a:br>
            <a:endParaRPr lang="ar-EG" b="1" dirty="0"/>
          </a:p>
        </p:txBody>
      </p:sp>
      <p:sp>
        <p:nvSpPr>
          <p:cNvPr id="10" name="Rectangle 9"/>
          <p:cNvSpPr/>
          <p:nvPr/>
        </p:nvSpPr>
        <p:spPr>
          <a:xfrm>
            <a:off x="5643570" y="3047997"/>
            <a:ext cx="3500430" cy="1477328"/>
          </a:xfrm>
          <a:prstGeom prst="rect">
            <a:avLst/>
          </a:prstGeom>
        </p:spPr>
        <p:txBody>
          <a:bodyPr wrap="square">
            <a:spAutoFit/>
          </a:bodyPr>
          <a:lstStyle/>
          <a:p>
            <a:pPr>
              <a:buFont typeface="Wingdings" pitchFamily="2" charset="2"/>
              <a:buChar char="§"/>
            </a:pPr>
            <a:r>
              <a:rPr lang="ar-SA" b="1" dirty="0" smtClean="0"/>
              <a:t>وتفترش مساحة الجناح المدرج ضمن اكبر الاجنحة في معرض شانغهاي العالمي ستة آلاف متر مربع علما بأن مصدر إلهام التصميم يعود الى مناظر "الكثبان</a:t>
            </a:r>
            <a:r>
              <a:rPr lang="en-US" b="1" dirty="0" smtClean="0"/>
              <a:t>" </a:t>
            </a:r>
            <a:r>
              <a:rPr lang="ar-SA" b="1" dirty="0" smtClean="0"/>
              <a:t>الطبيعية المهيبة في صحراء الامارات العربية المتحدة</a:t>
            </a:r>
            <a:r>
              <a:rPr lang="en-US" b="1" dirty="0" smtClean="0"/>
              <a:t>.</a:t>
            </a:r>
            <a:endParaRPr lang="ar-EG"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4929190" y="761984"/>
            <a:ext cx="4143404" cy="3693319"/>
          </a:xfrm>
          <a:prstGeom prst="rect">
            <a:avLst/>
          </a:prstGeom>
          <a:noFill/>
        </p:spPr>
        <p:txBody>
          <a:bodyPr wrap="square" rtlCol="1">
            <a:spAutoFit/>
          </a:bodyPr>
          <a:lstStyle/>
          <a:p>
            <a:pPr>
              <a:buFont typeface="Wingdings" pitchFamily="2" charset="2"/>
              <a:buChar char="§"/>
            </a:pPr>
            <a:r>
              <a:rPr lang="ar-SA" b="1" dirty="0" smtClean="0"/>
              <a:t>ويتسم التصميم المبدع بدينامية مموجة مستوحاة من فكرة اشخاص في فندق برج العرب والسواحل السياحية الاصطناعية . وقال الممثل العام لحكومة الامارات العربية المتحدة ان حجم مشاركة بلاده في معرض شانغهاى يسجل رقما قياسيا </a:t>
            </a:r>
            <a:endParaRPr lang="ar-EG" b="1" dirty="0" smtClean="0"/>
          </a:p>
          <a:p>
            <a:r>
              <a:rPr lang="ar-SA" b="1" dirty="0" smtClean="0"/>
              <a:t>تاريخيا, معربا عن امله في انتهاز هذه الفرصة لتعزيز العلاقات الثنائية في كل المجالات</a:t>
            </a:r>
            <a:r>
              <a:rPr lang="en-US" b="1" dirty="0" smtClean="0"/>
              <a:t>.</a:t>
            </a:r>
            <a:br>
              <a:rPr lang="en-US" b="1" dirty="0" smtClean="0"/>
            </a:br>
            <a:r>
              <a:rPr lang="ar-SA" b="1" dirty="0" smtClean="0"/>
              <a:t>من جانبه, ذكر مسؤول الفرقة المصممة للجناح ان الكثبان تلعب دورا حيويا في حياة مواطني البلاد. وسيظهر جناح "الكثبان" مسيرة تنمية البلاد السريعة اعتبارا من تأسيسها قبل 38 سنة علاوة على الخبرات المميزة في بناء مدن التنمية المستدامة تحت شعار معرض شانغهاى " المدن تجعل الحياة اجمل</a:t>
            </a:r>
            <a:r>
              <a:rPr lang="en-US" b="1" dirty="0" smtClean="0"/>
              <a:t>"</a:t>
            </a:r>
            <a:endParaRPr lang="ar-EG" dirty="0"/>
          </a:p>
        </p:txBody>
      </p:sp>
      <p:pic>
        <p:nvPicPr>
          <p:cNvPr id="4" name="Picture 3" descr="C:\Users\jeeks\Desktop\01_uae-pavilion.jpg"/>
          <p:cNvPicPr>
            <a:picLocks noChangeAspect="1" noChangeArrowheads="1"/>
          </p:cNvPicPr>
          <p:nvPr/>
        </p:nvPicPr>
        <p:blipFill>
          <a:blip r:embed="rId2"/>
          <a:srcRect/>
          <a:stretch>
            <a:fillRect/>
          </a:stretch>
        </p:blipFill>
        <p:spPr bwMode="auto">
          <a:xfrm>
            <a:off x="0" y="1428737"/>
            <a:ext cx="4932158" cy="4381531"/>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82274" name="Picture 2" descr="C:\Users\jeeks\Desktop\1966911_10203526507509713_861018106_n.jpg"/>
          <p:cNvPicPr>
            <a:picLocks noChangeAspect="1" noChangeArrowheads="1"/>
          </p:cNvPicPr>
          <p:nvPr/>
        </p:nvPicPr>
        <p:blipFill>
          <a:blip r:embed="rId2"/>
          <a:srcRect/>
          <a:stretch>
            <a:fillRect/>
          </a:stretch>
        </p:blipFill>
        <p:spPr bwMode="auto">
          <a:xfrm>
            <a:off x="1714480" y="1714489"/>
            <a:ext cx="5468938" cy="4910667"/>
          </a:xfrm>
          <a:prstGeom prst="rect">
            <a:avLst/>
          </a:prstGeom>
          <a:noFill/>
        </p:spPr>
      </p:pic>
      <p:sp>
        <p:nvSpPr>
          <p:cNvPr id="4" name="TextBox 3"/>
          <p:cNvSpPr txBox="1"/>
          <p:nvPr/>
        </p:nvSpPr>
        <p:spPr>
          <a:xfrm>
            <a:off x="3428992" y="666733"/>
            <a:ext cx="5500726" cy="830997"/>
          </a:xfrm>
          <a:prstGeom prst="rect">
            <a:avLst/>
          </a:prstGeom>
          <a:noFill/>
        </p:spPr>
        <p:txBody>
          <a:bodyPr wrap="square" rtlCol="1">
            <a:spAutoFit/>
          </a:bodyPr>
          <a:lstStyle/>
          <a:p>
            <a:r>
              <a:rPr lang="ar-EG" sz="4800" b="1" dirty="0" smtClean="0">
                <a:solidFill>
                  <a:schemeClr val="accent6">
                    <a:lumMod val="75000"/>
                  </a:schemeClr>
                </a:solidFill>
              </a:rPr>
              <a:t>جناح الامارات </a:t>
            </a:r>
            <a:r>
              <a:rPr lang="en-US" sz="4800" b="1" dirty="0" smtClean="0">
                <a:solidFill>
                  <a:schemeClr val="accent6">
                    <a:lumMod val="75000"/>
                  </a:schemeClr>
                </a:solidFill>
              </a:rPr>
              <a:t>2015</a:t>
            </a:r>
            <a:endParaRPr lang="ar-EG" sz="4800" b="1" dirty="0">
              <a:solidFill>
                <a:schemeClr val="accent6">
                  <a:lumMod val="75000"/>
                </a:scheme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83298" name="Picture 2" descr="C:\Users\jeeks\Desktop\1896719_10203526512309833_1286656166_n.jpg"/>
          <p:cNvPicPr>
            <a:picLocks noChangeAspect="1" noChangeArrowheads="1"/>
          </p:cNvPicPr>
          <p:nvPr/>
        </p:nvPicPr>
        <p:blipFill>
          <a:blip r:embed="rId2"/>
          <a:srcRect/>
          <a:stretch>
            <a:fillRect/>
          </a:stretch>
        </p:blipFill>
        <p:spPr bwMode="auto">
          <a:xfrm>
            <a:off x="500034" y="857234"/>
            <a:ext cx="5468938" cy="4273551"/>
          </a:xfrm>
          <a:prstGeom prst="rect">
            <a:avLst/>
          </a:prstGeom>
          <a:noFill/>
        </p:spPr>
      </p:pic>
      <p:pic>
        <p:nvPicPr>
          <p:cNvPr id="183299" name="Picture 3" descr="C:\Users\jeeks\Desktop\1920050_10203526513469862_1393401820_n.jpg"/>
          <p:cNvPicPr>
            <a:picLocks noChangeAspect="1" noChangeArrowheads="1"/>
          </p:cNvPicPr>
          <p:nvPr/>
        </p:nvPicPr>
        <p:blipFill>
          <a:blip r:embed="rId3"/>
          <a:srcRect/>
          <a:stretch>
            <a:fillRect/>
          </a:stretch>
        </p:blipFill>
        <p:spPr bwMode="auto">
          <a:xfrm>
            <a:off x="6089576" y="772585"/>
            <a:ext cx="2227339" cy="4751931"/>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5122" name="Picture 2" descr="C:\Users\jeeks\Desktop\F2010060310483602282.jpg"/>
          <p:cNvPicPr>
            <a:picLocks noChangeAspect="1" noChangeArrowheads="1"/>
          </p:cNvPicPr>
          <p:nvPr/>
        </p:nvPicPr>
        <p:blipFill>
          <a:blip r:embed="rId2"/>
          <a:srcRect/>
          <a:stretch>
            <a:fillRect/>
          </a:stretch>
        </p:blipFill>
        <p:spPr bwMode="auto">
          <a:xfrm>
            <a:off x="1357293" y="1428738"/>
            <a:ext cx="6340717" cy="4328596"/>
          </a:xfrm>
          <a:prstGeom prst="rect">
            <a:avLst/>
          </a:prstGeom>
          <a:noFill/>
        </p:spPr>
      </p:pic>
      <p:sp>
        <p:nvSpPr>
          <p:cNvPr id="5" name="TextBox 4"/>
          <p:cNvSpPr txBox="1"/>
          <p:nvPr/>
        </p:nvSpPr>
        <p:spPr>
          <a:xfrm>
            <a:off x="1357290" y="666731"/>
            <a:ext cx="6572296" cy="923330"/>
          </a:xfrm>
          <a:prstGeom prst="rect">
            <a:avLst/>
          </a:prstGeom>
          <a:noFill/>
        </p:spPr>
        <p:txBody>
          <a:bodyPr wrap="square" rtlCol="1">
            <a:spAutoFit/>
          </a:bodyPr>
          <a:lstStyle/>
          <a:p>
            <a:pPr fontAlgn="t"/>
            <a:r>
              <a:rPr lang="ar-EG" b="1" dirty="0" smtClean="0"/>
              <a:t>جناح اليمن</a:t>
            </a:r>
          </a:p>
          <a:p>
            <a:r>
              <a:rPr lang="ar-EG" dirty="0" smtClean="0"/>
              <a:t/>
            </a:r>
            <a:br>
              <a:rPr lang="ar-EG" dirty="0" smtClean="0"/>
            </a:br>
            <a:endParaRPr lang="ar-EG"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7170" name="Picture 2" descr="C:\Users\jeeks\Desktop\F201005041506462792316773.jpg"/>
          <p:cNvPicPr>
            <a:picLocks noChangeAspect="1" noChangeArrowheads="1"/>
          </p:cNvPicPr>
          <p:nvPr/>
        </p:nvPicPr>
        <p:blipFill>
          <a:blip r:embed="rId2"/>
          <a:srcRect/>
          <a:stretch>
            <a:fillRect/>
          </a:stretch>
        </p:blipFill>
        <p:spPr bwMode="auto">
          <a:xfrm>
            <a:off x="1500166" y="1403169"/>
            <a:ext cx="6143668" cy="5454833"/>
          </a:xfrm>
          <a:prstGeom prst="rect">
            <a:avLst/>
          </a:prstGeom>
          <a:noFill/>
        </p:spPr>
      </p:pic>
      <p:sp>
        <p:nvSpPr>
          <p:cNvPr id="4" name="TextBox 3"/>
          <p:cNvSpPr txBox="1"/>
          <p:nvPr/>
        </p:nvSpPr>
        <p:spPr>
          <a:xfrm>
            <a:off x="-214346" y="285728"/>
            <a:ext cx="9358346" cy="1107996"/>
          </a:xfrm>
          <a:prstGeom prst="rect">
            <a:avLst/>
          </a:prstGeom>
          <a:noFill/>
        </p:spPr>
        <p:txBody>
          <a:bodyPr wrap="square" rtlCol="1">
            <a:spAutoFit/>
          </a:bodyPr>
          <a:lstStyle/>
          <a:p>
            <a:r>
              <a:rPr lang="ar-EG" sz="4800" b="1" dirty="0" smtClean="0">
                <a:solidFill>
                  <a:schemeClr val="accent6">
                    <a:lumMod val="75000"/>
                  </a:schemeClr>
                </a:solidFill>
              </a:rPr>
              <a:t>جناح سلطنة عمان في معرض اكسبو شانغهاي</a:t>
            </a:r>
          </a:p>
          <a:p>
            <a:endParaRPr lang="ar-EG"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9218" name="Picture 2" descr="C:\Users\jeeks\Desktop\F201005041513293020910212.jpg"/>
          <p:cNvPicPr>
            <a:picLocks noChangeAspect="1" noChangeArrowheads="1"/>
          </p:cNvPicPr>
          <p:nvPr/>
        </p:nvPicPr>
        <p:blipFill>
          <a:blip r:embed="rId2"/>
          <a:srcRect/>
          <a:stretch>
            <a:fillRect/>
          </a:stretch>
        </p:blipFill>
        <p:spPr bwMode="auto">
          <a:xfrm>
            <a:off x="0" y="2476495"/>
            <a:ext cx="4572000" cy="3088639"/>
          </a:xfrm>
          <a:prstGeom prst="rect">
            <a:avLst/>
          </a:prstGeom>
          <a:noFill/>
        </p:spPr>
      </p:pic>
      <p:pic>
        <p:nvPicPr>
          <p:cNvPr id="9219" name="Picture 3" descr="C:\Users\jeeks\Desktop\F201005041513272489193521.jpg"/>
          <p:cNvPicPr>
            <a:picLocks noChangeAspect="1" noChangeArrowheads="1"/>
          </p:cNvPicPr>
          <p:nvPr/>
        </p:nvPicPr>
        <p:blipFill>
          <a:blip r:embed="rId3"/>
          <a:srcRect/>
          <a:stretch>
            <a:fillRect/>
          </a:stretch>
        </p:blipFill>
        <p:spPr bwMode="auto">
          <a:xfrm>
            <a:off x="4214818" y="2381243"/>
            <a:ext cx="4929182" cy="332993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5" name="TextBox 4"/>
          <p:cNvSpPr txBox="1"/>
          <p:nvPr/>
        </p:nvSpPr>
        <p:spPr>
          <a:xfrm>
            <a:off x="1928794" y="952483"/>
            <a:ext cx="7000924" cy="1785104"/>
          </a:xfrm>
          <a:prstGeom prst="rect">
            <a:avLst/>
          </a:prstGeom>
          <a:noFill/>
        </p:spPr>
        <p:txBody>
          <a:bodyPr wrap="square" rtlCol="1">
            <a:spAutoFit/>
          </a:bodyPr>
          <a:lstStyle/>
          <a:p>
            <a:pPr>
              <a:buFont typeface="Wingdings" pitchFamily="2" charset="2"/>
              <a:buChar char="§"/>
            </a:pPr>
            <a:r>
              <a:rPr lang="ar-SA" sz="3200" b="1" u="sng" dirty="0">
                <a:solidFill>
                  <a:schemeClr val="accent2">
                    <a:lumMod val="75000"/>
                  </a:schemeClr>
                </a:solidFill>
              </a:rPr>
              <a:t>دراسة وسائل المواصلاات </a:t>
            </a:r>
            <a:r>
              <a:rPr lang="ar-SA" sz="3200" b="1" u="sng" dirty="0" smtClean="0">
                <a:solidFill>
                  <a:schemeClr val="accent2">
                    <a:lumMod val="75000"/>
                  </a:schemeClr>
                </a:solidFill>
              </a:rPr>
              <a:t>الداخلية</a:t>
            </a:r>
            <a:r>
              <a:rPr lang="en-US" sz="3200" b="1" u="sng" dirty="0" smtClean="0">
                <a:solidFill>
                  <a:schemeClr val="accent2">
                    <a:lumMod val="75000"/>
                  </a:schemeClr>
                </a:solidFill>
              </a:rPr>
              <a:t>:</a:t>
            </a:r>
            <a:r>
              <a:rPr lang="ar-SA" sz="3200" b="1" dirty="0" smtClean="0">
                <a:solidFill>
                  <a:schemeClr val="accent2">
                    <a:lumMod val="75000"/>
                  </a:schemeClr>
                </a:solidFill>
              </a:rPr>
              <a:t> </a:t>
            </a:r>
            <a:endParaRPr lang="en-US" sz="3200" b="1" dirty="0">
              <a:solidFill>
                <a:schemeClr val="accent2">
                  <a:lumMod val="75000"/>
                </a:schemeClr>
              </a:solidFill>
            </a:endParaRPr>
          </a:p>
          <a:p>
            <a:r>
              <a:rPr lang="en-US" b="1" dirty="0"/>
              <a:t> </a:t>
            </a:r>
            <a:endParaRPr lang="en-US" dirty="0"/>
          </a:p>
          <a:p>
            <a:r>
              <a:rPr lang="ar-SA" sz="2000" b="1" dirty="0"/>
              <a:t>تنقسم السرعة فى وسائل المواصلاات الداخليه </a:t>
            </a:r>
            <a:r>
              <a:rPr lang="ar-SA" sz="2000" b="1" dirty="0" smtClean="0"/>
              <a:t>الى</a:t>
            </a:r>
            <a:r>
              <a:rPr lang="en-US" sz="2000" b="1" dirty="0" smtClean="0"/>
              <a:t>: </a:t>
            </a:r>
            <a:r>
              <a:rPr lang="en-US" sz="2000" b="1" dirty="0"/>
              <a:t/>
            </a:r>
            <a:br>
              <a:rPr lang="en-US" sz="2000" b="1" dirty="0"/>
            </a:br>
            <a:r>
              <a:rPr lang="en-US" sz="2000" b="1" dirty="0"/>
              <a:t> </a:t>
            </a:r>
            <a:r>
              <a:rPr lang="ar-SA" sz="2000" b="1" dirty="0"/>
              <a:t>1- السرعه البطيئه التى تهدف الى اعطاء الفكرة القريبة عن المعرض وتتكون من عربات صغيرة معلقة او مممرات متحركه</a:t>
            </a:r>
            <a:endParaRPr lang="ar-EG" sz="2000" dirty="0"/>
          </a:p>
        </p:txBody>
      </p:sp>
      <p:pic>
        <p:nvPicPr>
          <p:cNvPr id="151554" name="Picture 2" descr="C:\Users\jeeks\Desktop\1939861_10203519617337463_1165110651_n.jpg"/>
          <p:cNvPicPr>
            <a:picLocks noChangeAspect="1" noChangeArrowheads="1"/>
          </p:cNvPicPr>
          <p:nvPr/>
        </p:nvPicPr>
        <p:blipFill>
          <a:blip r:embed="rId2"/>
          <a:srcRect/>
          <a:stretch>
            <a:fillRect/>
          </a:stretch>
        </p:blipFill>
        <p:spPr bwMode="auto">
          <a:xfrm>
            <a:off x="500034" y="3047997"/>
            <a:ext cx="4568798" cy="3429024"/>
          </a:xfrm>
          <a:prstGeom prst="rect">
            <a:avLst/>
          </a:prstGeom>
          <a:noFill/>
        </p:spPr>
      </p:pic>
      <p:pic>
        <p:nvPicPr>
          <p:cNvPr id="151555" name="Picture 3" descr="C:\Users\jeeks\Desktop\1796481_1550133521878817_749756894_n.jpg"/>
          <p:cNvPicPr>
            <a:picLocks noChangeAspect="1" noChangeArrowheads="1"/>
          </p:cNvPicPr>
          <p:nvPr/>
        </p:nvPicPr>
        <p:blipFill>
          <a:blip r:embed="rId3"/>
          <a:srcRect/>
          <a:stretch>
            <a:fillRect/>
          </a:stretch>
        </p:blipFill>
        <p:spPr bwMode="auto">
          <a:xfrm>
            <a:off x="5929325" y="3238501"/>
            <a:ext cx="1762875" cy="3435345"/>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1268" name="Picture 4" descr="C:\Users\jeeks\Desktop\1509142_10203526810477287_1674419001_n.jpg"/>
          <p:cNvPicPr>
            <a:picLocks noChangeAspect="1" noChangeArrowheads="1"/>
          </p:cNvPicPr>
          <p:nvPr/>
        </p:nvPicPr>
        <p:blipFill>
          <a:blip r:embed="rId2"/>
          <a:srcRect/>
          <a:stretch>
            <a:fillRect/>
          </a:stretch>
        </p:blipFill>
        <p:spPr bwMode="auto">
          <a:xfrm>
            <a:off x="5356528" y="3524253"/>
            <a:ext cx="3787473" cy="3086089"/>
          </a:xfrm>
          <a:prstGeom prst="rect">
            <a:avLst/>
          </a:prstGeom>
          <a:noFill/>
        </p:spPr>
      </p:pic>
      <p:pic>
        <p:nvPicPr>
          <p:cNvPr id="11269" name="Picture 5" descr="C:\Users\jeeks\Desktop\1115960_10203526816077427_1474310307_o.jpg"/>
          <p:cNvPicPr>
            <a:picLocks noChangeAspect="1" noChangeArrowheads="1"/>
          </p:cNvPicPr>
          <p:nvPr/>
        </p:nvPicPr>
        <p:blipFill>
          <a:blip r:embed="rId3"/>
          <a:srcRect/>
          <a:stretch>
            <a:fillRect/>
          </a:stretch>
        </p:blipFill>
        <p:spPr bwMode="auto">
          <a:xfrm>
            <a:off x="3" y="2000242"/>
            <a:ext cx="5249957" cy="4656431"/>
          </a:xfrm>
          <a:prstGeom prst="rect">
            <a:avLst/>
          </a:prstGeom>
          <a:noFill/>
        </p:spPr>
      </p:pic>
      <p:sp>
        <p:nvSpPr>
          <p:cNvPr id="7" name="TextBox 6"/>
          <p:cNvSpPr txBox="1"/>
          <p:nvPr/>
        </p:nvSpPr>
        <p:spPr>
          <a:xfrm>
            <a:off x="5786446" y="380981"/>
            <a:ext cx="3214710" cy="830997"/>
          </a:xfrm>
          <a:prstGeom prst="rect">
            <a:avLst/>
          </a:prstGeom>
          <a:noFill/>
        </p:spPr>
        <p:txBody>
          <a:bodyPr wrap="square" rtlCol="1">
            <a:spAutoFit/>
          </a:bodyPr>
          <a:lstStyle/>
          <a:p>
            <a:r>
              <a:rPr lang="ar-EG" sz="4800" b="1" dirty="0" smtClean="0">
                <a:solidFill>
                  <a:schemeClr val="accent6">
                    <a:lumMod val="75000"/>
                  </a:schemeClr>
                </a:solidFill>
              </a:rPr>
              <a:t>جناح اسبانيا</a:t>
            </a:r>
            <a:endParaRPr lang="ar-EG" sz="4800" b="1" dirty="0">
              <a:solidFill>
                <a:schemeClr val="accent6">
                  <a:lumMod val="75000"/>
                </a:schemeClr>
              </a:solidFill>
            </a:endParaRPr>
          </a:p>
        </p:txBody>
      </p:sp>
      <p:sp>
        <p:nvSpPr>
          <p:cNvPr id="6" name="TextBox 5"/>
          <p:cNvSpPr txBox="1"/>
          <p:nvPr/>
        </p:nvSpPr>
        <p:spPr>
          <a:xfrm>
            <a:off x="5429256" y="1428736"/>
            <a:ext cx="3500462" cy="1477328"/>
          </a:xfrm>
          <a:prstGeom prst="rect">
            <a:avLst/>
          </a:prstGeom>
          <a:noFill/>
        </p:spPr>
        <p:txBody>
          <a:bodyPr wrap="square" rtlCol="1">
            <a:spAutoFit/>
          </a:bodyPr>
          <a:lstStyle/>
          <a:p>
            <a:pPr>
              <a:buFont typeface="Wingdings" pitchFamily="2" charset="2"/>
              <a:buChar char="§"/>
            </a:pPr>
            <a:r>
              <a:rPr lang="ar-SA" b="1" dirty="0" smtClean="0"/>
              <a:t>تنشئ أسبانيا التي تعتزم أن تكون واحدا من " أبطال " معرض شانغهاى العالمي بناية على شكل " السلة الكبرى " تتكون من هيكل فولاذي، وسقف وجدار خارجي يغطيان بالخيزران ( صورة تصميمية إلكترونية</a:t>
            </a:r>
            <a:r>
              <a:rPr lang="en-US" b="1" dirty="0" smtClean="0"/>
              <a:t>.(</a:t>
            </a:r>
            <a:endParaRPr lang="ar-EG"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3" descr="C:\Users\jeeks\Desktop\1506576_10203526814797395_2072419104_n.jpg"/>
          <p:cNvPicPr>
            <a:picLocks noChangeAspect="1" noChangeArrowheads="1"/>
          </p:cNvPicPr>
          <p:nvPr/>
        </p:nvPicPr>
        <p:blipFill>
          <a:blip r:embed="rId2"/>
          <a:srcRect/>
          <a:stretch>
            <a:fillRect/>
          </a:stretch>
        </p:blipFill>
        <p:spPr bwMode="auto">
          <a:xfrm>
            <a:off x="0" y="666732"/>
            <a:ext cx="4429156" cy="5905541"/>
          </a:xfrm>
          <a:prstGeom prst="rect">
            <a:avLst/>
          </a:prstGeom>
          <a:noFill/>
        </p:spPr>
      </p:pic>
      <p:pic>
        <p:nvPicPr>
          <p:cNvPr id="9218" name="Picture 2" descr="C:\Users\jeeks\Desktop\1973820_10203554058038459_473118087_o.jpg"/>
          <p:cNvPicPr>
            <a:picLocks noChangeAspect="1" noChangeArrowheads="1"/>
          </p:cNvPicPr>
          <p:nvPr/>
        </p:nvPicPr>
        <p:blipFill>
          <a:blip r:embed="rId3"/>
          <a:srcRect/>
          <a:stretch>
            <a:fillRect/>
          </a:stretch>
        </p:blipFill>
        <p:spPr bwMode="auto">
          <a:xfrm>
            <a:off x="4357686" y="2095490"/>
            <a:ext cx="4959957" cy="3092443"/>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C:\Users\jeeks\Desktop\524552_10203554037717951_1265354826_n.jpg"/>
          <p:cNvPicPr>
            <a:picLocks noChangeAspect="1" noChangeArrowheads="1"/>
          </p:cNvPicPr>
          <p:nvPr/>
        </p:nvPicPr>
        <p:blipFill>
          <a:blip r:embed="rId2"/>
          <a:srcRect/>
          <a:stretch>
            <a:fillRect/>
          </a:stretch>
        </p:blipFill>
        <p:spPr bwMode="auto">
          <a:xfrm>
            <a:off x="0" y="857233"/>
            <a:ext cx="5429288" cy="4295171"/>
          </a:xfrm>
          <a:prstGeom prst="rect">
            <a:avLst/>
          </a:prstGeom>
          <a:noFill/>
        </p:spPr>
      </p:pic>
      <p:pic>
        <p:nvPicPr>
          <p:cNvPr id="94211" name="Picture 3" descr="C:\Users\jeeks\Desktop\1926736_10203554040358017_937627495_n.jpg"/>
          <p:cNvPicPr>
            <a:picLocks noChangeAspect="1" noChangeArrowheads="1"/>
          </p:cNvPicPr>
          <p:nvPr/>
        </p:nvPicPr>
        <p:blipFill>
          <a:blip r:embed="rId3"/>
          <a:srcRect/>
          <a:stretch>
            <a:fillRect/>
          </a:stretch>
        </p:blipFill>
        <p:spPr bwMode="auto">
          <a:xfrm>
            <a:off x="5003276" y="1714488"/>
            <a:ext cx="4140724" cy="3975096"/>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2290" name="Picture 2" descr="C:\Users\jeeks\Desktop\1167296_10203526817077452_748744028_o.jpg"/>
          <p:cNvPicPr>
            <a:picLocks noChangeAspect="1" noChangeArrowheads="1"/>
          </p:cNvPicPr>
          <p:nvPr/>
        </p:nvPicPr>
        <p:blipFill>
          <a:blip r:embed="rId2"/>
          <a:srcRect/>
          <a:stretch>
            <a:fillRect/>
          </a:stretch>
        </p:blipFill>
        <p:spPr bwMode="auto">
          <a:xfrm>
            <a:off x="1000100" y="186032"/>
            <a:ext cx="6929486" cy="647368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20483" name="Picture 3" descr="C:\Users\jeeks\Desktop\F200907160925092413917785.bmp"/>
          <p:cNvPicPr>
            <a:picLocks noChangeAspect="1" noChangeArrowheads="1"/>
          </p:cNvPicPr>
          <p:nvPr/>
        </p:nvPicPr>
        <p:blipFill>
          <a:blip r:embed="rId2"/>
          <a:srcRect/>
          <a:stretch>
            <a:fillRect/>
          </a:stretch>
        </p:blipFill>
        <p:spPr bwMode="auto">
          <a:xfrm>
            <a:off x="428596" y="1809739"/>
            <a:ext cx="8111766" cy="4434432"/>
          </a:xfrm>
          <a:prstGeom prst="rect">
            <a:avLst/>
          </a:prstGeom>
          <a:noFill/>
        </p:spPr>
      </p:pic>
      <p:sp>
        <p:nvSpPr>
          <p:cNvPr id="5" name="Rectangle 4"/>
          <p:cNvSpPr/>
          <p:nvPr/>
        </p:nvSpPr>
        <p:spPr>
          <a:xfrm>
            <a:off x="3286122" y="380981"/>
            <a:ext cx="2484975" cy="830997"/>
          </a:xfrm>
          <a:prstGeom prst="rect">
            <a:avLst/>
          </a:prstGeom>
        </p:spPr>
        <p:txBody>
          <a:bodyPr wrap="none">
            <a:spAutoFit/>
          </a:bodyPr>
          <a:lstStyle/>
          <a:p>
            <a:r>
              <a:rPr lang="ar-EG" sz="4800" b="1" dirty="0" smtClean="0">
                <a:solidFill>
                  <a:schemeClr val="accent6">
                    <a:lumMod val="75000"/>
                  </a:schemeClr>
                </a:solidFill>
              </a:rPr>
              <a:t>جناح فرنسا</a:t>
            </a:r>
            <a:endParaRPr lang="ar-EG" sz="4800" b="1" dirty="0">
              <a:solidFill>
                <a:schemeClr val="accent6">
                  <a:lumMod val="75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7410" name="Picture 2" descr="C:\Users\jeeks\Desktop\F200907160925162226617295.bmp"/>
          <p:cNvPicPr>
            <a:picLocks noChangeAspect="1" noChangeArrowheads="1"/>
          </p:cNvPicPr>
          <p:nvPr/>
        </p:nvPicPr>
        <p:blipFill>
          <a:blip r:embed="rId2"/>
          <a:srcRect/>
          <a:stretch>
            <a:fillRect/>
          </a:stretch>
        </p:blipFill>
        <p:spPr bwMode="auto">
          <a:xfrm>
            <a:off x="142844" y="1809740"/>
            <a:ext cx="4397808" cy="3905253"/>
          </a:xfrm>
          <a:prstGeom prst="rect">
            <a:avLst/>
          </a:prstGeom>
          <a:noFill/>
        </p:spPr>
      </p:pic>
      <p:pic>
        <p:nvPicPr>
          <p:cNvPr id="5" name="Picture 2" descr="C:\Users\jeeks\Desktop\F200907160925121926511579.bmp"/>
          <p:cNvPicPr>
            <a:picLocks noChangeAspect="1" noChangeArrowheads="1"/>
          </p:cNvPicPr>
          <p:nvPr/>
        </p:nvPicPr>
        <p:blipFill>
          <a:blip r:embed="rId3"/>
          <a:srcRect/>
          <a:stretch>
            <a:fillRect/>
          </a:stretch>
        </p:blipFill>
        <p:spPr bwMode="auto">
          <a:xfrm>
            <a:off x="4643438" y="1809738"/>
            <a:ext cx="4290544" cy="3810003"/>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C:\Users\jeeks\Desktop\Pavilion-france-expo-shanghai-18-576x600.jpg"/>
          <p:cNvPicPr>
            <a:picLocks noChangeAspect="1" noChangeArrowheads="1"/>
          </p:cNvPicPr>
          <p:nvPr/>
        </p:nvPicPr>
        <p:blipFill>
          <a:blip r:embed="rId2"/>
          <a:srcRect/>
          <a:stretch>
            <a:fillRect/>
          </a:stretch>
        </p:blipFill>
        <p:spPr bwMode="auto">
          <a:xfrm>
            <a:off x="214282" y="571481"/>
            <a:ext cx="4211984" cy="5849979"/>
          </a:xfrm>
          <a:prstGeom prst="rect">
            <a:avLst/>
          </a:prstGeom>
          <a:noFill/>
        </p:spPr>
      </p:pic>
      <p:pic>
        <p:nvPicPr>
          <p:cNvPr id="93187" name="Picture 3" descr="C:\Users\jeeks\Desktop\Pavilion-france-expo-shanghai-19.jpg"/>
          <p:cNvPicPr>
            <a:picLocks noChangeAspect="1" noChangeArrowheads="1"/>
          </p:cNvPicPr>
          <p:nvPr/>
        </p:nvPicPr>
        <p:blipFill>
          <a:blip r:embed="rId3" cstate="print"/>
          <a:srcRect/>
          <a:stretch>
            <a:fillRect/>
          </a:stretch>
        </p:blipFill>
        <p:spPr bwMode="auto">
          <a:xfrm>
            <a:off x="4714876" y="666731"/>
            <a:ext cx="4143404" cy="5753584"/>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643174" y="666731"/>
            <a:ext cx="6000792" cy="1107996"/>
          </a:xfrm>
          <a:prstGeom prst="rect">
            <a:avLst/>
          </a:prstGeom>
          <a:noFill/>
        </p:spPr>
        <p:txBody>
          <a:bodyPr wrap="square" rtlCol="1">
            <a:spAutoFit/>
          </a:bodyPr>
          <a:lstStyle/>
          <a:p>
            <a:r>
              <a:rPr lang="ar-EG" sz="4800" b="1" dirty="0" smtClean="0">
                <a:solidFill>
                  <a:schemeClr val="accent6">
                    <a:lumMod val="75000"/>
                  </a:schemeClr>
                </a:solidFill>
              </a:rPr>
              <a:t>جناح نيوزيلاند</a:t>
            </a:r>
          </a:p>
          <a:p>
            <a:endParaRPr lang="ar-EG" dirty="0"/>
          </a:p>
        </p:txBody>
      </p:sp>
      <p:pic>
        <p:nvPicPr>
          <p:cNvPr id="25602" name="Picture 2" descr="C:\Users\jeeks\Desktop\P200907160950233684376422.jpg"/>
          <p:cNvPicPr>
            <a:picLocks noChangeAspect="1" noChangeArrowheads="1"/>
          </p:cNvPicPr>
          <p:nvPr/>
        </p:nvPicPr>
        <p:blipFill>
          <a:blip r:embed="rId2"/>
          <a:srcRect/>
          <a:stretch>
            <a:fillRect/>
          </a:stretch>
        </p:blipFill>
        <p:spPr bwMode="auto">
          <a:xfrm>
            <a:off x="0" y="1333487"/>
            <a:ext cx="4762500" cy="4762500"/>
          </a:xfrm>
          <a:prstGeom prst="rect">
            <a:avLst/>
          </a:prstGeom>
          <a:noFill/>
        </p:spPr>
      </p:pic>
      <p:pic>
        <p:nvPicPr>
          <p:cNvPr id="25603" name="Picture 3" descr="C:\Users\jeeks\Desktop\F200907160950183496136415.jpg"/>
          <p:cNvPicPr>
            <a:picLocks noChangeAspect="1" noChangeArrowheads="1"/>
          </p:cNvPicPr>
          <p:nvPr/>
        </p:nvPicPr>
        <p:blipFill>
          <a:blip r:embed="rId3"/>
          <a:srcRect/>
          <a:stretch>
            <a:fillRect/>
          </a:stretch>
        </p:blipFill>
        <p:spPr bwMode="auto">
          <a:xfrm>
            <a:off x="4792066" y="2476495"/>
            <a:ext cx="4351937" cy="4038597"/>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026" name="Picture 2" descr="C:\Users\jeeks\Desktop\10013802_1553469971545172_1445587375_n.jpg"/>
          <p:cNvPicPr>
            <a:picLocks noChangeAspect="1" noChangeArrowheads="1"/>
          </p:cNvPicPr>
          <p:nvPr/>
        </p:nvPicPr>
        <p:blipFill>
          <a:blip r:embed="rId2"/>
          <a:srcRect/>
          <a:stretch>
            <a:fillRect/>
          </a:stretch>
        </p:blipFill>
        <p:spPr bwMode="auto">
          <a:xfrm>
            <a:off x="214282" y="2000241"/>
            <a:ext cx="4352914" cy="3626291"/>
          </a:xfrm>
          <a:prstGeom prst="rect">
            <a:avLst/>
          </a:prstGeom>
          <a:noFill/>
        </p:spPr>
      </p:pic>
      <p:pic>
        <p:nvPicPr>
          <p:cNvPr id="1027" name="Picture 3" descr="C:\Users\jeeks\Desktop\10009618_1553470801545089_1492542596_n.jpg"/>
          <p:cNvPicPr>
            <a:picLocks noChangeAspect="1" noChangeArrowheads="1"/>
          </p:cNvPicPr>
          <p:nvPr/>
        </p:nvPicPr>
        <p:blipFill>
          <a:blip r:embed="rId3"/>
          <a:srcRect/>
          <a:stretch>
            <a:fillRect/>
          </a:stretch>
        </p:blipFill>
        <p:spPr bwMode="auto">
          <a:xfrm>
            <a:off x="4643438" y="1939495"/>
            <a:ext cx="4326594" cy="3714752"/>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2050" name="Picture 2" descr="C:\Users\jeeks\Desktop\10147027_1553470844878418_641532082_o.jpg"/>
          <p:cNvPicPr>
            <a:picLocks noChangeAspect="1" noChangeArrowheads="1"/>
          </p:cNvPicPr>
          <p:nvPr/>
        </p:nvPicPr>
        <p:blipFill>
          <a:blip r:embed="rId2"/>
          <a:srcRect/>
          <a:stretch>
            <a:fillRect/>
          </a:stretch>
        </p:blipFill>
        <p:spPr bwMode="auto">
          <a:xfrm>
            <a:off x="0" y="1619240"/>
            <a:ext cx="4572000" cy="4206241"/>
          </a:xfrm>
          <a:prstGeom prst="rect">
            <a:avLst/>
          </a:prstGeom>
          <a:noFill/>
        </p:spPr>
      </p:pic>
      <p:pic>
        <p:nvPicPr>
          <p:cNvPr id="2051" name="Picture 3" descr="C:\Users\jeeks\Desktop\10006390_1553470931545076_953270999_o.jpg"/>
          <p:cNvPicPr>
            <a:picLocks noChangeAspect="1" noChangeArrowheads="1"/>
          </p:cNvPicPr>
          <p:nvPr/>
        </p:nvPicPr>
        <p:blipFill>
          <a:blip r:embed="rId3"/>
          <a:srcRect/>
          <a:stretch>
            <a:fillRect/>
          </a:stretch>
        </p:blipFill>
        <p:spPr bwMode="auto">
          <a:xfrm>
            <a:off x="4542708" y="1809739"/>
            <a:ext cx="4601292" cy="383824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صورة 3" descr="C:\Users\Asmaa\Desktop\000\امارات\48136_10203526514709893_936587195_n.jpg"/>
          <p:cNvPicPr/>
          <p:nvPr/>
        </p:nvPicPr>
        <p:blipFill>
          <a:blip r:embed="rId2" cstate="print"/>
          <a:srcRect/>
          <a:stretch>
            <a:fillRect/>
          </a:stretch>
        </p:blipFill>
        <p:spPr bwMode="auto">
          <a:xfrm>
            <a:off x="857224" y="857232"/>
            <a:ext cx="4071966" cy="5429288"/>
          </a:xfrm>
          <a:prstGeom prst="rect">
            <a:avLst/>
          </a:prstGeom>
          <a:noFill/>
          <a:ln w="9525">
            <a:noFill/>
            <a:miter lim="800000"/>
            <a:headEnd/>
            <a:tailEnd/>
          </a:ln>
        </p:spPr>
      </p:pic>
      <p:pic>
        <p:nvPicPr>
          <p:cNvPr id="4" name="صورة 4" descr="C:\Users\Asmaa\Desktop\000\امارات\1601466_10203526513269857_1740562204_n.jpg"/>
          <p:cNvPicPr/>
          <p:nvPr/>
        </p:nvPicPr>
        <p:blipFill>
          <a:blip r:embed="rId3" cstate="print"/>
          <a:srcRect/>
          <a:stretch>
            <a:fillRect/>
          </a:stretch>
        </p:blipFill>
        <p:spPr bwMode="auto">
          <a:xfrm>
            <a:off x="5143504" y="952484"/>
            <a:ext cx="3714776" cy="5238787"/>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5122" name="Picture 2" descr="C:\Users\jeeks\Desktop\1509521_1553470748211761_389680901_o.jpg"/>
          <p:cNvPicPr>
            <a:picLocks noChangeAspect="1" noChangeArrowheads="1"/>
          </p:cNvPicPr>
          <p:nvPr/>
        </p:nvPicPr>
        <p:blipFill>
          <a:blip r:embed="rId2"/>
          <a:srcRect/>
          <a:stretch>
            <a:fillRect/>
          </a:stretch>
        </p:blipFill>
        <p:spPr bwMode="auto">
          <a:xfrm>
            <a:off x="1428728" y="0"/>
            <a:ext cx="6950676" cy="685800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074" name="Picture 2" descr="C:\Users\jeeks\Desktop\10147860_1553470291545140_1534077884_o.jpg"/>
          <p:cNvPicPr>
            <a:picLocks noChangeAspect="1" noChangeArrowheads="1"/>
          </p:cNvPicPr>
          <p:nvPr/>
        </p:nvPicPr>
        <p:blipFill>
          <a:blip r:embed="rId2"/>
          <a:srcRect/>
          <a:stretch>
            <a:fillRect/>
          </a:stretch>
        </p:blipFill>
        <p:spPr bwMode="auto">
          <a:xfrm>
            <a:off x="0" y="761981"/>
            <a:ext cx="9132244" cy="5905517"/>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3" descr="C:\Users\jeeks\Desktop\10147309_1553470974878405_678023632_o.jpg"/>
          <p:cNvPicPr>
            <a:picLocks noChangeAspect="1" noChangeArrowheads="1"/>
          </p:cNvPicPr>
          <p:nvPr/>
        </p:nvPicPr>
        <p:blipFill>
          <a:blip r:embed="rId2"/>
          <a:srcRect/>
          <a:stretch>
            <a:fillRect/>
          </a:stretch>
        </p:blipFill>
        <p:spPr bwMode="auto">
          <a:xfrm>
            <a:off x="1428731" y="0"/>
            <a:ext cx="6928775" cy="685800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4" name="Picture 2" descr="C:\Users\jeeks\Desktop\10000568_1553470534878449_788004678_o.jpg"/>
          <p:cNvPicPr>
            <a:picLocks noChangeAspect="1" noChangeArrowheads="1"/>
          </p:cNvPicPr>
          <p:nvPr/>
        </p:nvPicPr>
        <p:blipFill>
          <a:blip r:embed="rId2"/>
          <a:srcRect/>
          <a:stretch>
            <a:fillRect/>
          </a:stretch>
        </p:blipFill>
        <p:spPr bwMode="auto">
          <a:xfrm>
            <a:off x="1785918" y="3485652"/>
            <a:ext cx="5214974" cy="3372349"/>
          </a:xfrm>
          <a:prstGeom prst="rect">
            <a:avLst/>
          </a:prstGeom>
          <a:noFill/>
        </p:spPr>
      </p:pic>
      <p:pic>
        <p:nvPicPr>
          <p:cNvPr id="4100" name="Picture 4" descr="C:\Users\jeeks\Desktop\10147121_1553470538211782_1833875886_o.jpg"/>
          <p:cNvPicPr>
            <a:picLocks noChangeAspect="1" noChangeArrowheads="1"/>
          </p:cNvPicPr>
          <p:nvPr/>
        </p:nvPicPr>
        <p:blipFill>
          <a:blip r:embed="rId3"/>
          <a:srcRect/>
          <a:stretch>
            <a:fillRect/>
          </a:stretch>
        </p:blipFill>
        <p:spPr bwMode="auto">
          <a:xfrm>
            <a:off x="1928794" y="2"/>
            <a:ext cx="4909130" cy="3437463"/>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6146" name="Picture 2" descr="C:\Users\jeeks\Desktop\1624373_1553470321545137_1129809806_n.jpg"/>
          <p:cNvPicPr>
            <a:picLocks noChangeAspect="1" noChangeArrowheads="1"/>
          </p:cNvPicPr>
          <p:nvPr/>
        </p:nvPicPr>
        <p:blipFill>
          <a:blip r:embed="rId2"/>
          <a:srcRect/>
          <a:stretch>
            <a:fillRect/>
          </a:stretch>
        </p:blipFill>
        <p:spPr bwMode="auto">
          <a:xfrm>
            <a:off x="3" y="0"/>
            <a:ext cx="4657725" cy="4318000"/>
          </a:xfrm>
          <a:prstGeom prst="rect">
            <a:avLst/>
          </a:prstGeom>
          <a:noFill/>
        </p:spPr>
      </p:pic>
      <p:pic>
        <p:nvPicPr>
          <p:cNvPr id="6147" name="Picture 3" descr="C:\Users\jeeks\Desktop\1961404_1553470778211758_1383910644_n.jpg"/>
          <p:cNvPicPr>
            <a:picLocks noChangeAspect="1" noChangeArrowheads="1"/>
          </p:cNvPicPr>
          <p:nvPr/>
        </p:nvPicPr>
        <p:blipFill>
          <a:blip r:embed="rId3"/>
          <a:srcRect/>
          <a:stretch>
            <a:fillRect/>
          </a:stretch>
        </p:blipFill>
        <p:spPr bwMode="auto">
          <a:xfrm>
            <a:off x="4714876" y="0"/>
            <a:ext cx="4286280" cy="3970544"/>
          </a:xfrm>
          <a:prstGeom prst="rect">
            <a:avLst/>
          </a:prstGeom>
          <a:noFill/>
        </p:spPr>
      </p:pic>
      <p:pic>
        <p:nvPicPr>
          <p:cNvPr id="10242" name="Picture 2" descr="J:\تانية عمارة\New folder\New folder\10147113_1553470978211738_1673619332_o.jpg"/>
          <p:cNvPicPr>
            <a:picLocks noChangeAspect="1" noChangeArrowheads="1"/>
          </p:cNvPicPr>
          <p:nvPr/>
        </p:nvPicPr>
        <p:blipFill>
          <a:blip r:embed="rId4"/>
          <a:srcRect/>
          <a:stretch>
            <a:fillRect/>
          </a:stretch>
        </p:blipFill>
        <p:spPr bwMode="auto">
          <a:xfrm>
            <a:off x="2786053" y="2940060"/>
            <a:ext cx="4149629" cy="3917941"/>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85720" y="190477"/>
            <a:ext cx="6143668" cy="1107996"/>
          </a:xfrm>
          <a:prstGeom prst="rect">
            <a:avLst/>
          </a:prstGeom>
          <a:noFill/>
        </p:spPr>
        <p:txBody>
          <a:bodyPr wrap="square" rtlCol="1">
            <a:spAutoFit/>
          </a:bodyPr>
          <a:lstStyle/>
          <a:p>
            <a:r>
              <a:rPr lang="ar-EG" sz="4800" b="1" dirty="0" smtClean="0">
                <a:solidFill>
                  <a:schemeClr val="accent6">
                    <a:lumMod val="75000"/>
                  </a:schemeClr>
                </a:solidFill>
              </a:rPr>
              <a:t>جناح الدنمارك</a:t>
            </a:r>
          </a:p>
          <a:p>
            <a:endParaRPr lang="ar-EG" dirty="0"/>
          </a:p>
        </p:txBody>
      </p:sp>
      <p:pic>
        <p:nvPicPr>
          <p:cNvPr id="18434" name="Picture 2" descr="C:\Users\jeeks\Desktop\F200907161002241101011634.bmp"/>
          <p:cNvPicPr>
            <a:picLocks noChangeAspect="1" noChangeArrowheads="1"/>
          </p:cNvPicPr>
          <p:nvPr/>
        </p:nvPicPr>
        <p:blipFill>
          <a:blip r:embed="rId2"/>
          <a:srcRect/>
          <a:stretch>
            <a:fillRect/>
          </a:stretch>
        </p:blipFill>
        <p:spPr bwMode="auto">
          <a:xfrm>
            <a:off x="3" y="1809740"/>
            <a:ext cx="4904699" cy="4381531"/>
          </a:xfrm>
          <a:prstGeom prst="rect">
            <a:avLst/>
          </a:prstGeom>
          <a:noFill/>
        </p:spPr>
      </p:pic>
      <p:pic>
        <p:nvPicPr>
          <p:cNvPr id="6" name="Picture 3" descr="C:\Users\jeeks\Desktop\10002691_1553480394877463_1109294458_n.jpg"/>
          <p:cNvPicPr>
            <a:picLocks noChangeAspect="1" noChangeArrowheads="1"/>
          </p:cNvPicPr>
          <p:nvPr/>
        </p:nvPicPr>
        <p:blipFill>
          <a:blip r:embed="rId3"/>
          <a:srcRect/>
          <a:stretch>
            <a:fillRect/>
          </a:stretch>
        </p:blipFill>
        <p:spPr bwMode="auto">
          <a:xfrm>
            <a:off x="4868250" y="1904991"/>
            <a:ext cx="4275753" cy="3803639"/>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7170" name="Picture 2" descr="C:\Users\jeeks\Desktop\1980661_1553480218210814_1824737659_n.jpg"/>
          <p:cNvPicPr>
            <a:picLocks noChangeAspect="1" noChangeArrowheads="1"/>
          </p:cNvPicPr>
          <p:nvPr/>
        </p:nvPicPr>
        <p:blipFill>
          <a:blip r:embed="rId2"/>
          <a:srcRect/>
          <a:stretch>
            <a:fillRect/>
          </a:stretch>
        </p:blipFill>
        <p:spPr bwMode="auto">
          <a:xfrm>
            <a:off x="0" y="-10632"/>
            <a:ext cx="3643338" cy="6868632"/>
          </a:xfrm>
          <a:prstGeom prst="rect">
            <a:avLst/>
          </a:prstGeom>
          <a:noFill/>
        </p:spPr>
      </p:pic>
      <p:pic>
        <p:nvPicPr>
          <p:cNvPr id="7171" name="Picture 3" descr="C:\Users\jeeks\Desktop\1474850_1553480288210807_2019410051_n.jpg"/>
          <p:cNvPicPr>
            <a:picLocks noChangeAspect="1" noChangeArrowheads="1"/>
          </p:cNvPicPr>
          <p:nvPr/>
        </p:nvPicPr>
        <p:blipFill>
          <a:blip r:embed="rId3"/>
          <a:srcRect/>
          <a:stretch>
            <a:fillRect/>
          </a:stretch>
        </p:blipFill>
        <p:spPr bwMode="auto">
          <a:xfrm>
            <a:off x="3643309" y="0"/>
            <a:ext cx="3650491" cy="6858000"/>
          </a:xfrm>
          <a:prstGeom prst="rect">
            <a:avLst/>
          </a:prstGeom>
          <a:noFill/>
        </p:spPr>
      </p:pic>
      <p:pic>
        <p:nvPicPr>
          <p:cNvPr id="5" name="Picture 2" descr="C:\Users\jeeks\Desktop\1947405_1553480388210797_221329849_n.jpg"/>
          <p:cNvPicPr>
            <a:picLocks noChangeAspect="1" noChangeArrowheads="1"/>
          </p:cNvPicPr>
          <p:nvPr/>
        </p:nvPicPr>
        <p:blipFill>
          <a:blip r:embed="rId4"/>
          <a:srcRect/>
          <a:stretch>
            <a:fillRect/>
          </a:stretch>
        </p:blipFill>
        <p:spPr bwMode="auto">
          <a:xfrm>
            <a:off x="7267570" y="1047735"/>
            <a:ext cx="1876430" cy="5195348"/>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8196" name="Picture 4" descr="C:\Users\jeeks\Desktop\10003196_1553480431544126_1777871103_n.jpg"/>
          <p:cNvPicPr>
            <a:picLocks noChangeAspect="1" noChangeArrowheads="1"/>
          </p:cNvPicPr>
          <p:nvPr/>
        </p:nvPicPr>
        <p:blipFill>
          <a:blip r:embed="rId2"/>
          <a:srcRect/>
          <a:stretch>
            <a:fillRect/>
          </a:stretch>
        </p:blipFill>
        <p:spPr bwMode="auto">
          <a:xfrm>
            <a:off x="4572000" y="2666997"/>
            <a:ext cx="5126580" cy="4191003"/>
          </a:xfrm>
          <a:prstGeom prst="rect">
            <a:avLst/>
          </a:prstGeom>
          <a:noFill/>
        </p:spPr>
      </p:pic>
      <p:pic>
        <p:nvPicPr>
          <p:cNvPr id="8197" name="Picture 5" descr="C:\Users\jeeks\Desktop\10009458_1553480444877458_1294042226_n.jpg"/>
          <p:cNvPicPr>
            <a:picLocks noChangeAspect="1" noChangeArrowheads="1"/>
          </p:cNvPicPr>
          <p:nvPr/>
        </p:nvPicPr>
        <p:blipFill>
          <a:blip r:embed="rId3"/>
          <a:srcRect/>
          <a:stretch>
            <a:fillRect/>
          </a:stretch>
        </p:blipFill>
        <p:spPr bwMode="auto">
          <a:xfrm>
            <a:off x="-142908" y="0"/>
            <a:ext cx="4667241" cy="4667240"/>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5362" name="Picture 2" descr="C:\Users\jeeks\Desktop\F200907160931302554313098.jpg"/>
          <p:cNvPicPr>
            <a:picLocks noChangeAspect="1" noChangeArrowheads="1"/>
          </p:cNvPicPr>
          <p:nvPr/>
        </p:nvPicPr>
        <p:blipFill>
          <a:blip r:embed="rId2"/>
          <a:srcRect/>
          <a:stretch>
            <a:fillRect/>
          </a:stretch>
        </p:blipFill>
        <p:spPr bwMode="auto">
          <a:xfrm>
            <a:off x="642910" y="1238236"/>
            <a:ext cx="5929354" cy="5439195"/>
          </a:xfrm>
          <a:prstGeom prst="rect">
            <a:avLst/>
          </a:prstGeom>
          <a:noFill/>
        </p:spPr>
      </p:pic>
      <p:sp>
        <p:nvSpPr>
          <p:cNvPr id="4" name="TextBox 3"/>
          <p:cNvSpPr txBox="1"/>
          <p:nvPr/>
        </p:nvSpPr>
        <p:spPr>
          <a:xfrm>
            <a:off x="3643274" y="666731"/>
            <a:ext cx="5500726" cy="1569660"/>
          </a:xfrm>
          <a:prstGeom prst="rect">
            <a:avLst/>
          </a:prstGeom>
          <a:noFill/>
        </p:spPr>
        <p:txBody>
          <a:bodyPr wrap="square" rtlCol="1">
            <a:spAutoFit/>
          </a:bodyPr>
          <a:lstStyle/>
          <a:p>
            <a:r>
              <a:rPr lang="ar-EG" sz="4800" b="1" dirty="0" smtClean="0">
                <a:solidFill>
                  <a:schemeClr val="accent6">
                    <a:lumMod val="75000"/>
                  </a:schemeClr>
                </a:solidFill>
              </a:rPr>
              <a:t>جناح ايطاليا</a:t>
            </a:r>
          </a:p>
          <a:p>
            <a:r>
              <a:rPr lang="en-US" sz="4800" b="1" dirty="0" smtClean="0">
                <a:solidFill>
                  <a:schemeClr val="accent6">
                    <a:lumMod val="75000"/>
                  </a:schemeClr>
                </a:solidFill>
              </a:rPr>
              <a:t>2010</a:t>
            </a:r>
            <a:endParaRPr lang="ar-EG" sz="4800" b="1" dirty="0">
              <a:solidFill>
                <a:schemeClr val="accent6">
                  <a:lumMod val="75000"/>
                </a:scheme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3" descr="C:\Users\jeeks\Desktop\F200907160931111373324327.bmp"/>
          <p:cNvPicPr>
            <a:picLocks noChangeAspect="1" noChangeArrowheads="1"/>
          </p:cNvPicPr>
          <p:nvPr/>
        </p:nvPicPr>
        <p:blipFill>
          <a:blip r:embed="rId2"/>
          <a:srcRect/>
          <a:stretch>
            <a:fillRect/>
          </a:stretch>
        </p:blipFill>
        <p:spPr bwMode="auto">
          <a:xfrm>
            <a:off x="1714480" y="952483"/>
            <a:ext cx="5715040" cy="507495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154625" name="Rectangle 1"/>
          <p:cNvSpPr>
            <a:spLocks noChangeArrowheads="1"/>
          </p:cNvSpPr>
          <p:nvPr/>
        </p:nvSpPr>
        <p:spPr bwMode="auto">
          <a:xfrm>
            <a:off x="642910" y="1238237"/>
            <a:ext cx="8257751"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 السرعة السريعه تعطي فكره عن الموقع وتكون بواسطة قطار كهربائي سريع ويتوقف هذا الدرج فى السرعه على حجم المعرض ونوعيته</a:t>
            </a:r>
            <a:r>
              <a:rPr lang="ar-EG" sz="2400" b="1" dirty="0">
                <a:latin typeface="Calibri" pitchFamily="34" charset="0"/>
                <a:ea typeface="Times New Roman" pitchFamily="18" charset="0"/>
                <a:cs typeface="Arial" pitchFamily="34" charset="0"/>
              </a:rPr>
              <a:t>.</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4626" name="Picture 2" descr="C:\Users\jeeks\Desktop\165349_176137425756972_1207946_n.jpg"/>
          <p:cNvPicPr>
            <a:picLocks noChangeAspect="1" noChangeArrowheads="1"/>
          </p:cNvPicPr>
          <p:nvPr/>
        </p:nvPicPr>
        <p:blipFill>
          <a:blip r:embed="rId2"/>
          <a:srcRect/>
          <a:stretch>
            <a:fillRect/>
          </a:stretch>
        </p:blipFill>
        <p:spPr bwMode="auto">
          <a:xfrm>
            <a:off x="2357422" y="2381243"/>
            <a:ext cx="4286280" cy="3743476"/>
          </a:xfrm>
          <a:prstGeom prst="rect">
            <a:avLst/>
          </a:prstGeom>
          <a:noFill/>
        </p:spPr>
      </p:pic>
      <p:sp>
        <p:nvSpPr>
          <p:cNvPr id="6" name="TextBox 5"/>
          <p:cNvSpPr txBox="1"/>
          <p:nvPr/>
        </p:nvSpPr>
        <p:spPr>
          <a:xfrm>
            <a:off x="2500298" y="6262967"/>
            <a:ext cx="3714776" cy="892552"/>
          </a:xfrm>
          <a:prstGeom prst="rect">
            <a:avLst/>
          </a:prstGeom>
          <a:noFill/>
        </p:spPr>
        <p:txBody>
          <a:bodyPr wrap="square" rtlCol="1">
            <a:spAutoFit/>
          </a:bodyPr>
          <a:lstStyle/>
          <a:p>
            <a:r>
              <a:rPr lang="ar-EG" sz="1600" b="1" dirty="0"/>
              <a:t>سيارات كهربائية للتنقل في معرض دمشق الدولي</a:t>
            </a:r>
          </a:p>
          <a:p>
            <a:r>
              <a:rPr lang="ar-EG" dirty="0" smtClean="0"/>
              <a:t/>
            </a:r>
            <a:br>
              <a:rPr lang="ar-EG" dirty="0" smtClean="0"/>
            </a:br>
            <a:endParaRPr lang="ar-EG"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jeeks\Desktop\Italy_Pavilion-11.jpg"/>
          <p:cNvPicPr>
            <a:picLocks noChangeAspect="1" noChangeArrowheads="1"/>
          </p:cNvPicPr>
          <p:nvPr/>
        </p:nvPicPr>
        <p:blipFill>
          <a:blip r:embed="rId2"/>
          <a:srcRect/>
          <a:stretch>
            <a:fillRect/>
          </a:stretch>
        </p:blipFill>
        <p:spPr bwMode="auto">
          <a:xfrm>
            <a:off x="0" y="2730502"/>
            <a:ext cx="4286250" cy="4127500"/>
          </a:xfrm>
          <a:prstGeom prst="rect">
            <a:avLst/>
          </a:prstGeom>
          <a:noFill/>
        </p:spPr>
      </p:pic>
      <p:pic>
        <p:nvPicPr>
          <p:cNvPr id="8195" name="Picture 3" descr="C:\Users\jeeks\Desktop\111111111111.jpg"/>
          <p:cNvPicPr>
            <a:picLocks noChangeAspect="1" noChangeArrowheads="1"/>
          </p:cNvPicPr>
          <p:nvPr/>
        </p:nvPicPr>
        <p:blipFill>
          <a:blip r:embed="rId3"/>
          <a:srcRect/>
          <a:stretch>
            <a:fillRect/>
          </a:stretch>
        </p:blipFill>
        <p:spPr bwMode="auto">
          <a:xfrm>
            <a:off x="4357686" y="666732"/>
            <a:ext cx="4592210" cy="4326883"/>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J:\تانية عمارة\New folder\New folder\1891235_10203526820317533_1746137234_n.jpg"/>
          <p:cNvPicPr>
            <a:picLocks noChangeAspect="1" noChangeArrowheads="1"/>
          </p:cNvPicPr>
          <p:nvPr/>
        </p:nvPicPr>
        <p:blipFill>
          <a:blip r:embed="rId2"/>
          <a:srcRect/>
          <a:stretch>
            <a:fillRect/>
          </a:stretch>
        </p:blipFill>
        <p:spPr bwMode="auto">
          <a:xfrm>
            <a:off x="214282" y="857234"/>
            <a:ext cx="5715000" cy="5816601"/>
          </a:xfrm>
          <a:prstGeom prst="rect">
            <a:avLst/>
          </a:prstGeom>
          <a:noFill/>
        </p:spPr>
      </p:pic>
      <p:sp>
        <p:nvSpPr>
          <p:cNvPr id="4" name="Rectangle 3"/>
          <p:cNvSpPr/>
          <p:nvPr/>
        </p:nvSpPr>
        <p:spPr>
          <a:xfrm>
            <a:off x="4429124" y="857232"/>
            <a:ext cx="4572000" cy="1569660"/>
          </a:xfrm>
          <a:prstGeom prst="rect">
            <a:avLst/>
          </a:prstGeom>
        </p:spPr>
        <p:txBody>
          <a:bodyPr>
            <a:spAutoFit/>
          </a:bodyPr>
          <a:lstStyle/>
          <a:p>
            <a:r>
              <a:rPr lang="ar-EG" sz="4800" b="1" dirty="0" smtClean="0">
                <a:solidFill>
                  <a:schemeClr val="accent6">
                    <a:lumMod val="75000"/>
                  </a:schemeClr>
                </a:solidFill>
              </a:rPr>
              <a:t>جناح ايطاليا</a:t>
            </a:r>
          </a:p>
          <a:p>
            <a:r>
              <a:rPr lang="en-US" sz="4800" b="1" dirty="0" smtClean="0">
                <a:solidFill>
                  <a:schemeClr val="accent6">
                    <a:lumMod val="75000"/>
                  </a:schemeClr>
                </a:solidFill>
              </a:rPr>
              <a:t>2012</a:t>
            </a:r>
            <a:endParaRPr lang="ar-EG" sz="48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eeks\Desktop\italian_pavillon_b130510_5.jpg"/>
          <p:cNvPicPr>
            <a:picLocks noChangeAspect="1" noChangeArrowheads="1"/>
          </p:cNvPicPr>
          <p:nvPr/>
        </p:nvPicPr>
        <p:blipFill>
          <a:blip r:embed="rId2"/>
          <a:srcRect/>
          <a:stretch>
            <a:fillRect/>
          </a:stretch>
        </p:blipFill>
        <p:spPr bwMode="auto">
          <a:xfrm>
            <a:off x="5706802" y="1523988"/>
            <a:ext cx="3437198" cy="3774021"/>
          </a:xfrm>
          <a:prstGeom prst="rect">
            <a:avLst/>
          </a:prstGeom>
          <a:noFill/>
        </p:spPr>
      </p:pic>
      <p:pic>
        <p:nvPicPr>
          <p:cNvPr id="1027" name="Picture 3" descr="C:\Users\jeeks\Desktop\italian_pavillon_b130510_4.jpg"/>
          <p:cNvPicPr>
            <a:picLocks noChangeAspect="1" noChangeArrowheads="1"/>
          </p:cNvPicPr>
          <p:nvPr/>
        </p:nvPicPr>
        <p:blipFill>
          <a:blip r:embed="rId3"/>
          <a:srcRect/>
          <a:stretch>
            <a:fillRect/>
          </a:stretch>
        </p:blipFill>
        <p:spPr bwMode="auto">
          <a:xfrm>
            <a:off x="1785918" y="1428736"/>
            <a:ext cx="3830022" cy="4028024"/>
          </a:xfrm>
          <a:prstGeom prst="rect">
            <a:avLst/>
          </a:prstGeom>
          <a:noFill/>
        </p:spPr>
      </p:pic>
      <p:pic>
        <p:nvPicPr>
          <p:cNvPr id="1028" name="Picture 4" descr="C:\Users\jeeks\Desktop\italian_pavillon_b130510_9.jpg"/>
          <p:cNvPicPr>
            <a:picLocks noChangeAspect="1" noChangeArrowheads="1"/>
          </p:cNvPicPr>
          <p:nvPr/>
        </p:nvPicPr>
        <p:blipFill>
          <a:blip r:embed="rId4"/>
          <a:srcRect/>
          <a:stretch>
            <a:fillRect/>
          </a:stretch>
        </p:blipFill>
        <p:spPr bwMode="auto">
          <a:xfrm>
            <a:off x="0" y="2"/>
            <a:ext cx="1681168" cy="6867751"/>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eeks\Desktop\image.jpg"/>
          <p:cNvPicPr>
            <a:picLocks noChangeAspect="1" noChangeArrowheads="1"/>
          </p:cNvPicPr>
          <p:nvPr/>
        </p:nvPicPr>
        <p:blipFill>
          <a:blip r:embed="rId2"/>
          <a:srcRect/>
          <a:stretch>
            <a:fillRect/>
          </a:stretch>
        </p:blipFill>
        <p:spPr bwMode="auto">
          <a:xfrm>
            <a:off x="1285852" y="952484"/>
            <a:ext cx="6572296" cy="5643411"/>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jeeks\Desktop\image (1).jpg"/>
          <p:cNvPicPr>
            <a:picLocks noChangeAspect="1" noChangeArrowheads="1"/>
          </p:cNvPicPr>
          <p:nvPr/>
        </p:nvPicPr>
        <p:blipFill>
          <a:blip r:embed="rId2"/>
          <a:srcRect/>
          <a:stretch>
            <a:fillRect/>
          </a:stretch>
        </p:blipFill>
        <p:spPr bwMode="auto">
          <a:xfrm>
            <a:off x="1357293" y="476229"/>
            <a:ext cx="7143769" cy="6134117"/>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86018" y="476229"/>
            <a:ext cx="6357982" cy="1569660"/>
          </a:xfrm>
          <a:prstGeom prst="rect">
            <a:avLst/>
          </a:prstGeom>
        </p:spPr>
        <p:txBody>
          <a:bodyPr wrap="square">
            <a:spAutoFit/>
          </a:bodyPr>
          <a:lstStyle/>
          <a:p>
            <a:r>
              <a:rPr lang="ar-EG" sz="4800" b="1" dirty="0" smtClean="0">
                <a:solidFill>
                  <a:schemeClr val="accent6">
                    <a:lumMod val="75000"/>
                  </a:schemeClr>
                </a:solidFill>
              </a:rPr>
              <a:t>جناح ايطاليا</a:t>
            </a:r>
          </a:p>
          <a:p>
            <a:r>
              <a:rPr lang="en-US" sz="4800" b="1" dirty="0" smtClean="0">
                <a:solidFill>
                  <a:schemeClr val="accent6">
                    <a:lumMod val="75000"/>
                  </a:schemeClr>
                </a:solidFill>
              </a:rPr>
              <a:t>2015</a:t>
            </a:r>
            <a:endParaRPr lang="ar-EG" sz="4800" dirty="0"/>
          </a:p>
        </p:txBody>
      </p:sp>
      <p:pic>
        <p:nvPicPr>
          <p:cNvPr id="2051" name="Picture 3" descr="C:\Users\jeeks\Desktop\Arch2o-Italian-Pavilion-EMBT-1.jpg"/>
          <p:cNvPicPr>
            <a:picLocks noChangeAspect="1" noChangeArrowheads="1"/>
          </p:cNvPicPr>
          <p:nvPr/>
        </p:nvPicPr>
        <p:blipFill>
          <a:blip r:embed="rId2"/>
          <a:srcRect/>
          <a:stretch>
            <a:fillRect/>
          </a:stretch>
        </p:blipFill>
        <p:spPr bwMode="auto">
          <a:xfrm>
            <a:off x="0" y="1333485"/>
            <a:ext cx="5000628" cy="3977680"/>
          </a:xfrm>
          <a:prstGeom prst="rect">
            <a:avLst/>
          </a:prstGeom>
          <a:noFill/>
        </p:spPr>
      </p:pic>
      <p:pic>
        <p:nvPicPr>
          <p:cNvPr id="7" name="Picture 2" descr="C:\Users\jeeks\Desktop\g.jpg"/>
          <p:cNvPicPr>
            <a:picLocks noChangeAspect="1" noChangeArrowheads="1"/>
          </p:cNvPicPr>
          <p:nvPr/>
        </p:nvPicPr>
        <p:blipFill>
          <a:blip r:embed="rId3"/>
          <a:srcRect/>
          <a:stretch>
            <a:fillRect/>
          </a:stretch>
        </p:blipFill>
        <p:spPr bwMode="auto">
          <a:xfrm>
            <a:off x="4810134" y="3810004"/>
            <a:ext cx="4333866" cy="2666995"/>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jeeks\Desktop\yh.jpg"/>
          <p:cNvPicPr>
            <a:picLocks noChangeAspect="1" noChangeArrowheads="1"/>
          </p:cNvPicPr>
          <p:nvPr/>
        </p:nvPicPr>
        <p:blipFill>
          <a:blip r:embed="rId2"/>
          <a:srcRect/>
          <a:stretch>
            <a:fillRect/>
          </a:stretch>
        </p:blipFill>
        <p:spPr bwMode="auto">
          <a:xfrm>
            <a:off x="3932194" y="2285993"/>
            <a:ext cx="5211806" cy="4095755"/>
          </a:xfrm>
          <a:prstGeom prst="rect">
            <a:avLst/>
          </a:prstGeom>
          <a:noFill/>
        </p:spPr>
      </p:pic>
      <p:pic>
        <p:nvPicPr>
          <p:cNvPr id="4" name="Picture 2" descr="C:\Users\jeeks\Desktop\hh.jpg"/>
          <p:cNvPicPr>
            <a:picLocks noChangeAspect="1" noChangeArrowheads="1"/>
          </p:cNvPicPr>
          <p:nvPr/>
        </p:nvPicPr>
        <p:blipFill>
          <a:blip r:embed="rId3"/>
          <a:srcRect/>
          <a:stretch>
            <a:fillRect/>
          </a:stretch>
        </p:blipFill>
        <p:spPr bwMode="auto">
          <a:xfrm>
            <a:off x="0" y="2000242"/>
            <a:ext cx="4010766" cy="4032249"/>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jeeks\Desktop\j.jpg"/>
          <p:cNvPicPr>
            <a:picLocks noChangeAspect="1" noChangeArrowheads="1"/>
          </p:cNvPicPr>
          <p:nvPr/>
        </p:nvPicPr>
        <p:blipFill>
          <a:blip r:embed="rId2"/>
          <a:srcRect/>
          <a:stretch>
            <a:fillRect/>
          </a:stretch>
        </p:blipFill>
        <p:spPr bwMode="auto">
          <a:xfrm>
            <a:off x="133350" y="571480"/>
            <a:ext cx="9010650" cy="6019800"/>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2" descr="http://arabic.people.com.cn/mediafile/200907/03/F200907031620472579761201.jpg"/>
          <p:cNvPicPr/>
          <p:nvPr/>
        </p:nvPicPr>
        <p:blipFill>
          <a:blip r:embed="rId2"/>
          <a:srcRect/>
          <a:stretch>
            <a:fillRect/>
          </a:stretch>
        </p:blipFill>
        <p:spPr bwMode="auto">
          <a:xfrm>
            <a:off x="0" y="1428736"/>
            <a:ext cx="4786314" cy="3905277"/>
          </a:xfrm>
          <a:prstGeom prst="rect">
            <a:avLst/>
          </a:prstGeom>
          <a:noFill/>
          <a:ln w="9525">
            <a:noFill/>
            <a:miter lim="800000"/>
            <a:headEnd/>
            <a:tailEnd/>
          </a:ln>
        </p:spPr>
      </p:pic>
      <p:sp>
        <p:nvSpPr>
          <p:cNvPr id="5" name="TextBox 4"/>
          <p:cNvSpPr txBox="1"/>
          <p:nvPr/>
        </p:nvSpPr>
        <p:spPr>
          <a:xfrm>
            <a:off x="4786314" y="571482"/>
            <a:ext cx="4143404" cy="830997"/>
          </a:xfrm>
          <a:prstGeom prst="rect">
            <a:avLst/>
          </a:prstGeom>
          <a:noFill/>
        </p:spPr>
        <p:txBody>
          <a:bodyPr wrap="square" rtlCol="1">
            <a:spAutoFit/>
          </a:bodyPr>
          <a:lstStyle/>
          <a:p>
            <a:r>
              <a:rPr lang="ar-EG" sz="4800" b="1" dirty="0" smtClean="0">
                <a:solidFill>
                  <a:schemeClr val="accent6">
                    <a:lumMod val="75000"/>
                  </a:schemeClr>
                </a:solidFill>
              </a:rPr>
              <a:t>الجناح الهندى </a:t>
            </a:r>
            <a:endParaRPr lang="ar-EG" sz="4800" b="1" dirty="0">
              <a:solidFill>
                <a:schemeClr val="accent6">
                  <a:lumMod val="75000"/>
                </a:schemeClr>
              </a:solidFill>
            </a:endParaRPr>
          </a:p>
        </p:txBody>
      </p:sp>
      <p:sp>
        <p:nvSpPr>
          <p:cNvPr id="9" name="TextBox 8"/>
          <p:cNvSpPr txBox="1"/>
          <p:nvPr/>
        </p:nvSpPr>
        <p:spPr>
          <a:xfrm>
            <a:off x="4643438" y="1714488"/>
            <a:ext cx="4500562" cy="1754326"/>
          </a:xfrm>
          <a:prstGeom prst="rect">
            <a:avLst/>
          </a:prstGeom>
          <a:noFill/>
        </p:spPr>
        <p:txBody>
          <a:bodyPr wrap="square" rtlCol="1">
            <a:spAutoFit/>
          </a:bodyPr>
          <a:lstStyle/>
          <a:p>
            <a:pPr>
              <a:buFont typeface="Wingdings" pitchFamily="2" charset="2"/>
              <a:buChar char="§"/>
            </a:pPr>
            <a:r>
              <a:rPr lang="ar-SA" b="1" dirty="0" smtClean="0"/>
              <a:t>الجناح الهندي عبارة عن بناية ذات قبة تجمع بين الخصائص الدينية المتعددة للهندوسية والبوذية والإسلام واليانية والسيخية والمسيحية، وتعتبر حاملة لعرض موضوع " المدن والتناغم " في الهند ( صورة تصميمية إلكتروني</a:t>
            </a:r>
            <a:r>
              <a:rPr lang="ar-EG" b="1" dirty="0" smtClean="0"/>
              <a:t>ة)</a:t>
            </a:r>
            <a:r>
              <a:rPr lang="en-US" b="1" dirty="0" smtClean="0"/>
              <a:t>.</a:t>
            </a:r>
          </a:p>
          <a:p>
            <a:endParaRPr lang="ar-EG"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2" descr="http://arabic.people.com.cn/mediafile/200903/13/F200903131059581656810161.jpg"/>
          <p:cNvPicPr/>
          <p:nvPr/>
        </p:nvPicPr>
        <p:blipFill>
          <a:blip r:embed="rId2"/>
          <a:srcRect/>
          <a:stretch>
            <a:fillRect/>
          </a:stretch>
        </p:blipFill>
        <p:spPr bwMode="auto">
          <a:xfrm>
            <a:off x="142844" y="857232"/>
            <a:ext cx="4286250" cy="4292600"/>
          </a:xfrm>
          <a:prstGeom prst="rect">
            <a:avLst/>
          </a:prstGeom>
          <a:noFill/>
          <a:ln w="9525">
            <a:noFill/>
            <a:miter lim="800000"/>
            <a:headEnd/>
            <a:tailEnd/>
          </a:ln>
        </p:spPr>
      </p:pic>
      <p:pic>
        <p:nvPicPr>
          <p:cNvPr id="10241" name="Picture 1" descr="J:\تانية عمارة\New folder\New folder\1959304_10203526429627766_1446398092_n.jpg"/>
          <p:cNvPicPr>
            <a:picLocks noChangeAspect="1" noChangeArrowheads="1"/>
          </p:cNvPicPr>
          <p:nvPr/>
        </p:nvPicPr>
        <p:blipFill>
          <a:blip r:embed="rId3"/>
          <a:srcRect/>
          <a:stretch>
            <a:fillRect/>
          </a:stretch>
        </p:blipFill>
        <p:spPr bwMode="auto">
          <a:xfrm>
            <a:off x="4714876" y="2762247"/>
            <a:ext cx="4186226" cy="3718765"/>
          </a:xfrm>
          <a:prstGeom prst="rect">
            <a:avLst/>
          </a:prstGeom>
          <a:noFill/>
        </p:spPr>
      </p:pic>
      <p:sp>
        <p:nvSpPr>
          <p:cNvPr id="6" name="TextBox 5"/>
          <p:cNvSpPr txBox="1"/>
          <p:nvPr/>
        </p:nvSpPr>
        <p:spPr>
          <a:xfrm>
            <a:off x="4286248" y="761983"/>
            <a:ext cx="4714908" cy="830997"/>
          </a:xfrm>
          <a:prstGeom prst="rect">
            <a:avLst/>
          </a:prstGeom>
          <a:noFill/>
        </p:spPr>
        <p:txBody>
          <a:bodyPr wrap="square" rtlCol="1">
            <a:spAutoFit/>
          </a:bodyPr>
          <a:lstStyle/>
          <a:p>
            <a:r>
              <a:rPr lang="ar-EG" sz="4800" b="1" dirty="0" smtClean="0">
                <a:solidFill>
                  <a:schemeClr val="accent6">
                    <a:lumMod val="75000"/>
                  </a:schemeClr>
                </a:solidFill>
              </a:rPr>
              <a:t>الجناح البريطاني</a:t>
            </a:r>
            <a:endParaRPr lang="ar-EG" sz="4800" b="1" dirty="0">
              <a:solidFill>
                <a:schemeClr val="accent6">
                  <a:lumMod val="75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1571604" y="1142986"/>
            <a:ext cx="7143800" cy="2800767"/>
          </a:xfrm>
          <a:prstGeom prst="rect">
            <a:avLst/>
          </a:prstGeom>
          <a:noFill/>
        </p:spPr>
        <p:txBody>
          <a:bodyPr wrap="square" rtlCol="1">
            <a:spAutoFit/>
          </a:bodyPr>
          <a:lstStyle/>
          <a:p>
            <a:pPr>
              <a:buFont typeface="Wingdings" pitchFamily="2" charset="2"/>
              <a:buChar char="§"/>
            </a:pPr>
            <a:r>
              <a:rPr lang="ar-SA" sz="3200" b="1" u="sng" dirty="0" smtClean="0">
                <a:solidFill>
                  <a:schemeClr val="accent2">
                    <a:lumMod val="75000"/>
                  </a:schemeClr>
                </a:solidFill>
              </a:rPr>
              <a:t>دراسة </a:t>
            </a:r>
            <a:r>
              <a:rPr lang="ar-SA" sz="3200" b="1" u="sng" dirty="0">
                <a:solidFill>
                  <a:schemeClr val="accent2">
                    <a:lumMod val="75000"/>
                  </a:schemeClr>
                </a:solidFill>
              </a:rPr>
              <a:t>التشكيل البصري </a:t>
            </a:r>
            <a:r>
              <a:rPr lang="ar-SA" sz="3200" b="1" u="sng" dirty="0" smtClean="0">
                <a:solidFill>
                  <a:schemeClr val="accent2">
                    <a:lumMod val="75000"/>
                  </a:schemeClr>
                </a:solidFill>
              </a:rPr>
              <a:t>للموقع</a:t>
            </a:r>
            <a:r>
              <a:rPr lang="en-US" sz="3200" b="1" u="sng" dirty="0" smtClean="0">
                <a:solidFill>
                  <a:schemeClr val="accent2">
                    <a:lumMod val="75000"/>
                  </a:schemeClr>
                </a:solidFill>
              </a:rPr>
              <a:t>:</a:t>
            </a:r>
            <a:endParaRPr lang="en-US" sz="3200" dirty="0">
              <a:solidFill>
                <a:schemeClr val="accent2">
                  <a:lumMod val="75000"/>
                </a:schemeClr>
              </a:solidFill>
            </a:endParaRPr>
          </a:p>
          <a:p>
            <a:r>
              <a:rPr lang="en-US" b="1" u="sng" dirty="0"/>
              <a:t/>
            </a:r>
            <a:br>
              <a:rPr lang="en-US" b="1" u="sng" dirty="0"/>
            </a:br>
            <a:r>
              <a:rPr lang="ar-SA" b="1" dirty="0"/>
              <a:t>تتطلب هذه الدراسة ما يلي</a:t>
            </a:r>
            <a:r>
              <a:rPr lang="en-US" b="1" dirty="0"/>
              <a:t> </a:t>
            </a:r>
            <a:r>
              <a:rPr lang="en-US" b="1" dirty="0" smtClean="0"/>
              <a:t>:</a:t>
            </a:r>
            <a:r>
              <a:rPr lang="en-US" b="1" dirty="0"/>
              <a:t/>
            </a:r>
            <a:br>
              <a:rPr lang="en-US" b="1" dirty="0"/>
            </a:br>
            <a:r>
              <a:rPr lang="en-US" b="1" dirty="0"/>
              <a:t> </a:t>
            </a:r>
            <a:r>
              <a:rPr lang="ar-EG" b="1" dirty="0" smtClean="0"/>
              <a:t>1- </a:t>
            </a:r>
            <a:r>
              <a:rPr lang="ar-SA" b="1" dirty="0" smtClean="0"/>
              <a:t>معالجة الموقع</a:t>
            </a:r>
            <a:r>
              <a:rPr lang="ar-EG" b="1" dirty="0" smtClean="0"/>
              <a:t>.</a:t>
            </a:r>
            <a:r>
              <a:rPr lang="en-US" b="1" dirty="0"/>
              <a:t/>
            </a:r>
            <a:br>
              <a:rPr lang="en-US" b="1" dirty="0"/>
            </a:br>
            <a:r>
              <a:rPr lang="ar-EG" b="1" dirty="0" smtClean="0"/>
              <a:t> 2- </a:t>
            </a:r>
            <a:r>
              <a:rPr lang="ar-SA" b="1" dirty="0" smtClean="0"/>
              <a:t>دراسة </a:t>
            </a:r>
            <a:r>
              <a:rPr lang="ar-SA" b="1" dirty="0"/>
              <a:t>العلاقات البصرية بين المباني </a:t>
            </a:r>
            <a:r>
              <a:rPr lang="ar-SA" b="1" dirty="0" smtClean="0"/>
              <a:t>والفراغات</a:t>
            </a:r>
            <a:r>
              <a:rPr lang="en-US" b="1" dirty="0" smtClean="0"/>
              <a:t>.</a:t>
            </a:r>
            <a:r>
              <a:rPr lang="en-US" b="1" dirty="0"/>
              <a:t/>
            </a:r>
            <a:br>
              <a:rPr lang="en-US" b="1" dirty="0"/>
            </a:br>
            <a:r>
              <a:rPr lang="ar-EG" b="1" dirty="0" smtClean="0"/>
              <a:t> 3-</a:t>
            </a:r>
            <a:r>
              <a:rPr lang="en-US" b="1" dirty="0" smtClean="0"/>
              <a:t> </a:t>
            </a:r>
            <a:r>
              <a:rPr lang="ar-SA" b="1" dirty="0"/>
              <a:t>اساس </a:t>
            </a:r>
            <a:r>
              <a:rPr lang="ar-SA" b="1" dirty="0" smtClean="0"/>
              <a:t>الموقع</a:t>
            </a:r>
            <a:r>
              <a:rPr lang="en-US" b="1" dirty="0"/>
              <a:t>.</a:t>
            </a:r>
            <a:endParaRPr lang="en-US" dirty="0"/>
          </a:p>
          <a:p>
            <a:r>
              <a:rPr lang="en-US" b="1" dirty="0"/>
              <a:t/>
            </a:r>
            <a:br>
              <a:rPr lang="en-US" b="1" dirty="0"/>
            </a:br>
            <a:r>
              <a:rPr lang="en-US" b="1" dirty="0"/>
              <a:t/>
            </a:r>
            <a:br>
              <a:rPr lang="en-US" b="1" dirty="0"/>
            </a:br>
            <a:endParaRPr lang="ar-EG" dirty="0"/>
          </a:p>
        </p:txBody>
      </p:sp>
      <p:pic>
        <p:nvPicPr>
          <p:cNvPr id="155650" name="Picture 2" descr="J:\تانية عمارة\New folder\1655099_1550133771878792_1039094943_o.jpg"/>
          <p:cNvPicPr>
            <a:picLocks noChangeAspect="1" noChangeArrowheads="1"/>
          </p:cNvPicPr>
          <p:nvPr/>
        </p:nvPicPr>
        <p:blipFill>
          <a:blip r:embed="rId2"/>
          <a:srcRect/>
          <a:stretch>
            <a:fillRect/>
          </a:stretch>
        </p:blipFill>
        <p:spPr bwMode="auto">
          <a:xfrm>
            <a:off x="285720" y="2476496"/>
            <a:ext cx="4286280" cy="3556417"/>
          </a:xfrm>
          <a:prstGeom prst="rect">
            <a:avLst/>
          </a:prstGeom>
          <a:noFill/>
        </p:spPr>
      </p:pic>
      <p:pic>
        <p:nvPicPr>
          <p:cNvPr id="155651" name="Picture 3" descr="J:\تانية عمارة\New folder\1959220_546664745431347_717116061_n.jpg"/>
          <p:cNvPicPr>
            <a:picLocks noChangeAspect="1" noChangeArrowheads="1"/>
          </p:cNvPicPr>
          <p:nvPr/>
        </p:nvPicPr>
        <p:blipFill>
          <a:blip r:embed="rId3"/>
          <a:srcRect/>
          <a:stretch>
            <a:fillRect/>
          </a:stretch>
        </p:blipFill>
        <p:spPr bwMode="auto">
          <a:xfrm>
            <a:off x="5286380" y="3905255"/>
            <a:ext cx="3000396" cy="2661615"/>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J:\تانية عمارة\New folder\New folder\1888661_10203526433427861_1909594956_n.jpg"/>
          <p:cNvPicPr>
            <a:picLocks noChangeAspect="1" noChangeArrowheads="1"/>
          </p:cNvPicPr>
          <p:nvPr/>
        </p:nvPicPr>
        <p:blipFill>
          <a:blip r:embed="rId2"/>
          <a:srcRect/>
          <a:stretch>
            <a:fillRect/>
          </a:stretch>
        </p:blipFill>
        <p:spPr bwMode="auto">
          <a:xfrm>
            <a:off x="571472" y="219317"/>
            <a:ext cx="3286148" cy="6638683"/>
          </a:xfrm>
          <a:prstGeom prst="rect">
            <a:avLst/>
          </a:prstGeom>
          <a:noFill/>
        </p:spPr>
      </p:pic>
      <p:pic>
        <p:nvPicPr>
          <p:cNvPr id="95235" name="Picture 3" descr="J:\تانية عمارة\New folder\New folder\1975112_10203526430467787_53189300_n.jpg"/>
          <p:cNvPicPr>
            <a:picLocks noChangeAspect="1" noChangeArrowheads="1"/>
          </p:cNvPicPr>
          <p:nvPr/>
        </p:nvPicPr>
        <p:blipFill>
          <a:blip r:embed="rId3"/>
          <a:srcRect/>
          <a:stretch>
            <a:fillRect/>
          </a:stretch>
        </p:blipFill>
        <p:spPr bwMode="auto">
          <a:xfrm>
            <a:off x="4929193" y="285728"/>
            <a:ext cx="3171825" cy="6350000"/>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026" name="Picture 2" descr="C:\Users\jeeks\Desktop\الجناح النرويجي.jpg"/>
          <p:cNvPicPr>
            <a:picLocks noChangeAspect="1" noChangeArrowheads="1"/>
          </p:cNvPicPr>
          <p:nvPr/>
        </p:nvPicPr>
        <p:blipFill>
          <a:blip r:embed="rId2"/>
          <a:srcRect/>
          <a:stretch>
            <a:fillRect/>
          </a:stretch>
        </p:blipFill>
        <p:spPr bwMode="auto">
          <a:xfrm>
            <a:off x="857224" y="2190741"/>
            <a:ext cx="7492622" cy="4286280"/>
          </a:xfrm>
          <a:prstGeom prst="rect">
            <a:avLst/>
          </a:prstGeom>
          <a:noFill/>
        </p:spPr>
      </p:pic>
      <p:sp>
        <p:nvSpPr>
          <p:cNvPr id="4" name="TextBox 3"/>
          <p:cNvSpPr txBox="1"/>
          <p:nvPr/>
        </p:nvSpPr>
        <p:spPr>
          <a:xfrm>
            <a:off x="857224" y="857234"/>
            <a:ext cx="7215238" cy="830997"/>
          </a:xfrm>
          <a:prstGeom prst="rect">
            <a:avLst/>
          </a:prstGeom>
          <a:noFill/>
        </p:spPr>
        <p:txBody>
          <a:bodyPr wrap="square" rtlCol="1">
            <a:spAutoFit/>
          </a:bodyPr>
          <a:lstStyle/>
          <a:p>
            <a:r>
              <a:rPr lang="ar-EG" sz="4800" b="1" dirty="0" smtClean="0">
                <a:solidFill>
                  <a:schemeClr val="accent6">
                    <a:lumMod val="75000"/>
                  </a:schemeClr>
                </a:solidFill>
              </a:rPr>
              <a:t>الجناح النرويجي</a:t>
            </a:r>
            <a:endParaRPr lang="ar-EG" sz="4800" b="1" dirty="0">
              <a:solidFill>
                <a:schemeClr val="accent6">
                  <a:lumMod val="75000"/>
                </a:schemeClr>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2050" name="Picture 2" descr="C:\Users\jeeks\Desktop\للجناح الكوري في معرض expo2010 بشنغهاي بالصين.jpg"/>
          <p:cNvPicPr>
            <a:picLocks noChangeAspect="1" noChangeArrowheads="1"/>
          </p:cNvPicPr>
          <p:nvPr/>
        </p:nvPicPr>
        <p:blipFill>
          <a:blip r:embed="rId2"/>
          <a:srcRect/>
          <a:stretch>
            <a:fillRect/>
          </a:stretch>
        </p:blipFill>
        <p:spPr bwMode="auto">
          <a:xfrm>
            <a:off x="428596" y="2476493"/>
            <a:ext cx="4286250" cy="4038600"/>
          </a:xfrm>
          <a:prstGeom prst="rect">
            <a:avLst/>
          </a:prstGeom>
          <a:noFill/>
        </p:spPr>
      </p:pic>
      <p:pic>
        <p:nvPicPr>
          <p:cNvPr id="2051" name="Picture 3" descr="C:\Users\jeeks\Desktop\mass-studies-5-042.jpg"/>
          <p:cNvPicPr>
            <a:picLocks noChangeAspect="1" noChangeArrowheads="1"/>
          </p:cNvPicPr>
          <p:nvPr/>
        </p:nvPicPr>
        <p:blipFill>
          <a:blip r:embed="rId3"/>
          <a:srcRect/>
          <a:stretch>
            <a:fillRect/>
          </a:stretch>
        </p:blipFill>
        <p:spPr bwMode="auto">
          <a:xfrm>
            <a:off x="5072066" y="1801268"/>
            <a:ext cx="3792550" cy="5056733"/>
          </a:xfrm>
          <a:prstGeom prst="rect">
            <a:avLst/>
          </a:prstGeom>
          <a:noFill/>
        </p:spPr>
      </p:pic>
      <p:sp>
        <p:nvSpPr>
          <p:cNvPr id="7" name="TextBox 6"/>
          <p:cNvSpPr txBox="1"/>
          <p:nvPr/>
        </p:nvSpPr>
        <p:spPr>
          <a:xfrm>
            <a:off x="3929058" y="666733"/>
            <a:ext cx="4714908" cy="830997"/>
          </a:xfrm>
          <a:prstGeom prst="rect">
            <a:avLst/>
          </a:prstGeom>
          <a:noFill/>
        </p:spPr>
        <p:txBody>
          <a:bodyPr wrap="square" rtlCol="1">
            <a:spAutoFit/>
          </a:bodyPr>
          <a:lstStyle/>
          <a:p>
            <a:r>
              <a:rPr lang="ar-EG" sz="4800" b="1" dirty="0" smtClean="0">
                <a:solidFill>
                  <a:schemeClr val="accent6">
                    <a:lumMod val="75000"/>
                  </a:schemeClr>
                </a:solidFill>
              </a:rPr>
              <a:t>الجناح الكوري</a:t>
            </a:r>
            <a:endParaRPr lang="ar-EG" sz="4800" b="1" dirty="0">
              <a:solidFill>
                <a:schemeClr val="accent6">
                  <a:lumMod val="75000"/>
                </a:schemeClr>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97282" name="Picture 2" descr="C:\Users\jeeks\Desktop\architeam.2010.07.24.jpg"/>
          <p:cNvPicPr>
            <a:picLocks noChangeAspect="1" noChangeArrowheads="1"/>
          </p:cNvPicPr>
          <p:nvPr/>
        </p:nvPicPr>
        <p:blipFill>
          <a:blip r:embed="rId2"/>
          <a:srcRect/>
          <a:stretch>
            <a:fillRect/>
          </a:stretch>
        </p:blipFill>
        <p:spPr bwMode="auto">
          <a:xfrm>
            <a:off x="3" y="2095491"/>
            <a:ext cx="5476875" cy="3898900"/>
          </a:xfrm>
          <a:prstGeom prst="rect">
            <a:avLst/>
          </a:prstGeom>
          <a:noFill/>
        </p:spPr>
      </p:pic>
      <p:pic>
        <p:nvPicPr>
          <p:cNvPr id="97283" name="Picture 3" descr="C:\Users\jeeks\Desktop\architeam.2010.07.23.jpg"/>
          <p:cNvPicPr>
            <a:picLocks noChangeAspect="1" noChangeArrowheads="1"/>
          </p:cNvPicPr>
          <p:nvPr/>
        </p:nvPicPr>
        <p:blipFill>
          <a:blip r:embed="rId3"/>
          <a:srcRect/>
          <a:stretch>
            <a:fillRect/>
          </a:stretch>
        </p:blipFill>
        <p:spPr bwMode="auto">
          <a:xfrm>
            <a:off x="5095942" y="1047735"/>
            <a:ext cx="4048058" cy="5247221"/>
          </a:xfrm>
          <a:prstGeom prst="rect">
            <a:avLst/>
          </a:prstGeom>
          <a:noFill/>
        </p:spPr>
      </p:pic>
      <p:sp>
        <p:nvSpPr>
          <p:cNvPr id="9" name="TextBox 8"/>
          <p:cNvSpPr txBox="1"/>
          <p:nvPr/>
        </p:nvSpPr>
        <p:spPr>
          <a:xfrm>
            <a:off x="142844" y="666733"/>
            <a:ext cx="4857784" cy="646331"/>
          </a:xfrm>
          <a:prstGeom prst="rect">
            <a:avLst/>
          </a:prstGeom>
          <a:noFill/>
        </p:spPr>
        <p:txBody>
          <a:bodyPr wrap="square" rtlCol="1">
            <a:spAutoFit/>
          </a:bodyPr>
          <a:lstStyle/>
          <a:p>
            <a:pPr algn="l" rtl="0"/>
            <a:r>
              <a:rPr lang="en-US" dirty="0" smtClean="0"/>
              <a:t> </a:t>
            </a:r>
            <a:r>
              <a:rPr lang="en-US" b="1" dirty="0" smtClean="0"/>
              <a:t>Han-</a:t>
            </a:r>
            <a:r>
              <a:rPr lang="en-US" b="1" dirty="0" err="1" smtClean="0"/>
              <a:t>geul</a:t>
            </a:r>
            <a:endParaRPr lang="en-US" b="1" dirty="0" smtClean="0"/>
          </a:p>
          <a:p>
            <a:pPr algn="l" rtl="0"/>
            <a:r>
              <a:rPr lang="ar-EG" b="1" dirty="0" smtClean="0"/>
              <a:t>الأبجدية الكورية، هو العنصر الرئيسي لل'علامات' داخل الجناح.</a:t>
            </a:r>
            <a:r>
              <a:rPr lang="en-US" b="1" dirty="0" smtClean="0"/>
              <a:t>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4098" name="Picture 2" descr="C:\Users\jeeks\Desktop\449912f9d20740da892987ecd239dd28 (1).jpg"/>
          <p:cNvPicPr>
            <a:picLocks noChangeAspect="1" noChangeArrowheads="1"/>
          </p:cNvPicPr>
          <p:nvPr/>
        </p:nvPicPr>
        <p:blipFill>
          <a:blip r:embed="rId2"/>
          <a:srcRect/>
          <a:stretch>
            <a:fillRect/>
          </a:stretch>
        </p:blipFill>
        <p:spPr bwMode="auto">
          <a:xfrm>
            <a:off x="214282" y="2666995"/>
            <a:ext cx="4286250" cy="3429000"/>
          </a:xfrm>
          <a:prstGeom prst="rect">
            <a:avLst/>
          </a:prstGeom>
          <a:noFill/>
        </p:spPr>
      </p:pic>
      <p:pic>
        <p:nvPicPr>
          <p:cNvPr id="4099" name="Picture 3" descr="C:\Users\jeeks\Desktop\20eae2c455e248f689f031fdf9323c14 (2).jpg"/>
          <p:cNvPicPr>
            <a:picLocks noChangeAspect="1" noChangeArrowheads="1"/>
          </p:cNvPicPr>
          <p:nvPr/>
        </p:nvPicPr>
        <p:blipFill>
          <a:blip r:embed="rId3"/>
          <a:srcRect/>
          <a:stretch>
            <a:fillRect/>
          </a:stretch>
        </p:blipFill>
        <p:spPr bwMode="auto">
          <a:xfrm>
            <a:off x="4643438" y="2762245"/>
            <a:ext cx="4286250" cy="3073400"/>
          </a:xfrm>
          <a:prstGeom prst="rect">
            <a:avLst/>
          </a:prstGeom>
          <a:noFill/>
        </p:spPr>
      </p:pic>
      <p:sp>
        <p:nvSpPr>
          <p:cNvPr id="5" name="TextBox 4"/>
          <p:cNvSpPr txBox="1"/>
          <p:nvPr/>
        </p:nvSpPr>
        <p:spPr>
          <a:xfrm>
            <a:off x="1500166" y="1047735"/>
            <a:ext cx="6286544" cy="1384995"/>
          </a:xfrm>
          <a:prstGeom prst="rect">
            <a:avLst/>
          </a:prstGeom>
          <a:noFill/>
        </p:spPr>
        <p:txBody>
          <a:bodyPr wrap="square" rtlCol="1">
            <a:spAutoFit/>
          </a:bodyPr>
          <a:lstStyle/>
          <a:p>
            <a:r>
              <a:rPr lang="ar-EG" sz="4800" b="1" baseline="30000" dirty="0" smtClean="0">
                <a:solidFill>
                  <a:schemeClr val="accent6">
                    <a:lumMod val="75000"/>
                  </a:schemeClr>
                </a:solidFill>
              </a:rPr>
              <a:t> جناح النمسا</a:t>
            </a:r>
            <a:endParaRPr lang="ar-EG" sz="4800" b="1" dirty="0" smtClean="0">
              <a:solidFill>
                <a:schemeClr val="accent6">
                  <a:lumMod val="75000"/>
                </a:schemeClr>
              </a:solidFill>
            </a:endParaRPr>
          </a:p>
          <a:p>
            <a:r>
              <a:rPr lang="ar-EG" dirty="0" smtClean="0"/>
              <a:t/>
            </a:r>
            <a:br>
              <a:rPr lang="ar-EG" dirty="0" smtClean="0"/>
            </a:br>
            <a:endParaRPr lang="ar-EG"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3" descr="C:\Users\jeeks\Desktop\shanghai-expo-china-2010-pictures-1.jpg"/>
          <p:cNvPicPr>
            <a:picLocks noChangeAspect="1" noChangeArrowheads="1"/>
          </p:cNvPicPr>
          <p:nvPr/>
        </p:nvPicPr>
        <p:blipFill>
          <a:blip r:embed="rId2"/>
          <a:srcRect/>
          <a:stretch>
            <a:fillRect/>
          </a:stretch>
        </p:blipFill>
        <p:spPr bwMode="auto">
          <a:xfrm>
            <a:off x="1500169" y="1523987"/>
            <a:ext cx="6143625" cy="5219700"/>
          </a:xfrm>
          <a:prstGeom prst="rect">
            <a:avLst/>
          </a:prstGeom>
          <a:noFill/>
        </p:spPr>
      </p:pic>
      <p:sp>
        <p:nvSpPr>
          <p:cNvPr id="6" name="TextBox 5"/>
          <p:cNvSpPr txBox="1"/>
          <p:nvPr/>
        </p:nvSpPr>
        <p:spPr>
          <a:xfrm>
            <a:off x="1357290" y="476231"/>
            <a:ext cx="6786610" cy="830997"/>
          </a:xfrm>
          <a:prstGeom prst="rect">
            <a:avLst/>
          </a:prstGeom>
          <a:noFill/>
        </p:spPr>
        <p:txBody>
          <a:bodyPr wrap="square" rtlCol="1">
            <a:spAutoFit/>
          </a:bodyPr>
          <a:lstStyle/>
          <a:p>
            <a:r>
              <a:rPr lang="ar-EG" sz="4800" b="1" dirty="0" smtClean="0">
                <a:solidFill>
                  <a:schemeClr val="accent6">
                    <a:lumMod val="75000"/>
                  </a:schemeClr>
                </a:solidFill>
              </a:rPr>
              <a:t>جناح روسيا</a:t>
            </a:r>
            <a:endParaRPr lang="ar-EG" sz="4800" b="1" dirty="0">
              <a:solidFill>
                <a:schemeClr val="accent6">
                  <a:lumMod val="75000"/>
                </a:schemeClr>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6146" name="Picture 2" descr="C:\Users\jeeks\Desktop\F200908280914471913648101.jpg"/>
          <p:cNvPicPr>
            <a:picLocks noChangeAspect="1" noChangeArrowheads="1"/>
          </p:cNvPicPr>
          <p:nvPr/>
        </p:nvPicPr>
        <p:blipFill>
          <a:blip r:embed="rId2"/>
          <a:srcRect/>
          <a:stretch>
            <a:fillRect/>
          </a:stretch>
        </p:blipFill>
        <p:spPr bwMode="auto">
          <a:xfrm>
            <a:off x="2285984" y="1"/>
            <a:ext cx="4429156" cy="2952771"/>
          </a:xfrm>
          <a:prstGeom prst="rect">
            <a:avLst/>
          </a:prstGeom>
          <a:noFill/>
        </p:spPr>
      </p:pic>
      <p:pic>
        <p:nvPicPr>
          <p:cNvPr id="6147" name="Picture 3" descr="C:\Users\jeeks\Desktop\F200908280914492544015495.jpg"/>
          <p:cNvPicPr>
            <a:picLocks noChangeAspect="1" noChangeArrowheads="1"/>
          </p:cNvPicPr>
          <p:nvPr/>
        </p:nvPicPr>
        <p:blipFill>
          <a:blip r:embed="rId3"/>
          <a:srcRect/>
          <a:stretch>
            <a:fillRect/>
          </a:stretch>
        </p:blipFill>
        <p:spPr bwMode="auto">
          <a:xfrm>
            <a:off x="1571604" y="3047997"/>
            <a:ext cx="5715000" cy="3589867"/>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5" name="TextBox 4"/>
          <p:cNvSpPr txBox="1"/>
          <p:nvPr/>
        </p:nvSpPr>
        <p:spPr>
          <a:xfrm>
            <a:off x="1785918" y="761983"/>
            <a:ext cx="6572296" cy="1384995"/>
          </a:xfrm>
          <a:prstGeom prst="rect">
            <a:avLst/>
          </a:prstGeom>
          <a:noFill/>
        </p:spPr>
        <p:txBody>
          <a:bodyPr wrap="square" rtlCol="1">
            <a:spAutoFit/>
          </a:bodyPr>
          <a:lstStyle/>
          <a:p>
            <a:r>
              <a:rPr lang="ar-EG" sz="4800" b="1" dirty="0" smtClean="0">
                <a:solidFill>
                  <a:schemeClr val="accent6">
                    <a:lumMod val="75000"/>
                  </a:schemeClr>
                </a:solidFill>
              </a:rPr>
              <a:t>جناح كندا</a:t>
            </a:r>
          </a:p>
          <a:p>
            <a:r>
              <a:rPr lang="ar-EG" dirty="0" smtClean="0"/>
              <a:t/>
            </a:r>
            <a:br>
              <a:rPr lang="ar-EG" dirty="0" smtClean="0"/>
            </a:br>
            <a:endParaRPr lang="ar-EG" dirty="0"/>
          </a:p>
        </p:txBody>
      </p:sp>
      <p:pic>
        <p:nvPicPr>
          <p:cNvPr id="30722" name="Picture 2" descr="C:\Users\jeeks\Desktop\canadab1.jpg"/>
          <p:cNvPicPr>
            <a:picLocks noChangeAspect="1" noChangeArrowheads="1"/>
          </p:cNvPicPr>
          <p:nvPr/>
        </p:nvPicPr>
        <p:blipFill>
          <a:blip r:embed="rId2"/>
          <a:srcRect/>
          <a:stretch>
            <a:fillRect/>
          </a:stretch>
        </p:blipFill>
        <p:spPr bwMode="auto">
          <a:xfrm>
            <a:off x="0" y="1524000"/>
            <a:ext cx="6000750" cy="5334000"/>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5" name="Picture 1" descr="J:\تانية عمارة\New folder\New folder\F200907160929331118832646.bmp"/>
          <p:cNvPicPr>
            <a:picLocks noChangeAspect="1" noChangeArrowheads="1"/>
          </p:cNvPicPr>
          <p:nvPr/>
        </p:nvPicPr>
        <p:blipFill>
          <a:blip r:embed="rId2"/>
          <a:srcRect/>
          <a:stretch>
            <a:fillRect/>
          </a:stretch>
        </p:blipFill>
        <p:spPr bwMode="auto">
          <a:xfrm>
            <a:off x="2214549" y="1809739"/>
            <a:ext cx="5691173" cy="429472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714712" y="476231"/>
            <a:ext cx="5429288" cy="1384995"/>
          </a:xfrm>
          <a:prstGeom prst="rect">
            <a:avLst/>
          </a:prstGeom>
          <a:noFill/>
        </p:spPr>
        <p:txBody>
          <a:bodyPr wrap="square" rtlCol="1">
            <a:spAutoFit/>
          </a:bodyPr>
          <a:lstStyle/>
          <a:p>
            <a:r>
              <a:rPr lang="ar-EG" sz="4800" b="1" dirty="0" smtClean="0">
                <a:solidFill>
                  <a:schemeClr val="accent6">
                    <a:lumMod val="75000"/>
                  </a:schemeClr>
                </a:solidFill>
              </a:rPr>
              <a:t>جناح لوكسمبورغ</a:t>
            </a:r>
          </a:p>
          <a:p>
            <a:r>
              <a:rPr lang="ar-EG" dirty="0" smtClean="0"/>
              <a:t/>
            </a:r>
            <a:br>
              <a:rPr lang="ar-EG" dirty="0" smtClean="0"/>
            </a:br>
            <a:endParaRPr lang="ar-EG" dirty="0"/>
          </a:p>
        </p:txBody>
      </p:sp>
      <p:pic>
        <p:nvPicPr>
          <p:cNvPr id="13314" name="Picture 2" descr="C:\Users\jeeks\Desktop\P200907161003481742148213.bmp"/>
          <p:cNvPicPr>
            <a:picLocks noChangeAspect="1" noChangeArrowheads="1"/>
          </p:cNvPicPr>
          <p:nvPr/>
        </p:nvPicPr>
        <p:blipFill>
          <a:blip r:embed="rId2"/>
          <a:srcRect/>
          <a:stretch>
            <a:fillRect/>
          </a:stretch>
        </p:blipFill>
        <p:spPr bwMode="auto">
          <a:xfrm>
            <a:off x="785786" y="952483"/>
            <a:ext cx="4762500" cy="2794000"/>
          </a:xfrm>
          <a:prstGeom prst="rect">
            <a:avLst/>
          </a:prstGeom>
          <a:noFill/>
        </p:spPr>
      </p:pic>
      <p:pic>
        <p:nvPicPr>
          <p:cNvPr id="13315" name="Picture 3" descr="C:\Users\jeeks\Desktop\F200907161003428132262147.jpg"/>
          <p:cNvPicPr>
            <a:picLocks noChangeAspect="1" noChangeArrowheads="1"/>
          </p:cNvPicPr>
          <p:nvPr/>
        </p:nvPicPr>
        <p:blipFill>
          <a:blip r:embed="rId3"/>
          <a:srcRect/>
          <a:stretch>
            <a:fillRect/>
          </a:stretch>
        </p:blipFill>
        <p:spPr bwMode="auto">
          <a:xfrm>
            <a:off x="2928929" y="3809980"/>
            <a:ext cx="5194261" cy="304802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3714744" y="1142984"/>
            <a:ext cx="5143536" cy="1600438"/>
          </a:xfrm>
          <a:prstGeom prst="rect">
            <a:avLst/>
          </a:prstGeom>
          <a:noFill/>
        </p:spPr>
        <p:txBody>
          <a:bodyPr wrap="square" rtlCol="1">
            <a:spAutoFit/>
          </a:bodyPr>
          <a:lstStyle/>
          <a:p>
            <a:pPr>
              <a:buFont typeface="Wingdings" pitchFamily="2" charset="2"/>
              <a:buChar char="§"/>
            </a:pPr>
            <a:r>
              <a:rPr lang="ar-SA" sz="3200" b="1" u="sng" dirty="0" smtClean="0">
                <a:solidFill>
                  <a:schemeClr val="accent2">
                    <a:lumMod val="75000"/>
                  </a:schemeClr>
                </a:solidFill>
              </a:rPr>
              <a:t>معاجة الموقع</a:t>
            </a:r>
            <a:r>
              <a:rPr lang="en-US" sz="3200" b="1" u="sng" dirty="0" smtClean="0">
                <a:solidFill>
                  <a:schemeClr val="accent2">
                    <a:lumMod val="75000"/>
                  </a:schemeClr>
                </a:solidFill>
              </a:rPr>
              <a:t>:</a:t>
            </a:r>
            <a:r>
              <a:rPr lang="en-US" b="1" u="sng" dirty="0" smtClean="0"/>
              <a:t/>
            </a:r>
            <a:br>
              <a:rPr lang="en-US" b="1" u="sng" dirty="0" smtClean="0"/>
            </a:br>
            <a:r>
              <a:rPr lang="ar-SA" sz="2400" b="1" dirty="0" smtClean="0"/>
              <a:t>اما ان يكون الاتجاه نحو تاكيد طبييعة الموقع والمحافظة عليه واما ان يكون الاتجاه الى الفضاء</a:t>
            </a:r>
            <a:r>
              <a:rPr lang="en-US" sz="2400" b="1" dirty="0"/>
              <a:t>.</a:t>
            </a:r>
            <a:endParaRPr lang="en-US" sz="2400" dirty="0" smtClean="0"/>
          </a:p>
          <a:p>
            <a:endParaRPr lang="ar-EG" dirty="0"/>
          </a:p>
        </p:txBody>
      </p:sp>
      <p:pic>
        <p:nvPicPr>
          <p:cNvPr id="4" name="صورة 5" descr="C:\Users\Asmaa\Desktop\000\1689401_1550134778545358_914150991_n.jpg"/>
          <p:cNvPicPr/>
          <p:nvPr/>
        </p:nvPicPr>
        <p:blipFill>
          <a:blip r:embed="rId2" cstate="print"/>
          <a:srcRect/>
          <a:stretch>
            <a:fillRect/>
          </a:stretch>
        </p:blipFill>
        <p:spPr bwMode="auto">
          <a:xfrm>
            <a:off x="214282" y="2952747"/>
            <a:ext cx="4643470" cy="3714776"/>
          </a:xfrm>
          <a:prstGeom prst="rect">
            <a:avLst/>
          </a:prstGeom>
          <a:noFill/>
          <a:ln w="9525">
            <a:noFill/>
            <a:miter lim="800000"/>
            <a:headEnd/>
            <a:tailEnd/>
          </a:ln>
        </p:spPr>
      </p:pic>
      <p:pic>
        <p:nvPicPr>
          <p:cNvPr id="156673" name="Picture 1" descr="J:\تانية عمارة\New folder\1655099_1550133771878792_1039094943_o.jpg"/>
          <p:cNvPicPr>
            <a:picLocks noChangeAspect="1" noChangeArrowheads="1"/>
          </p:cNvPicPr>
          <p:nvPr/>
        </p:nvPicPr>
        <p:blipFill>
          <a:blip r:embed="rId3"/>
          <a:srcRect/>
          <a:stretch>
            <a:fillRect/>
          </a:stretch>
        </p:blipFill>
        <p:spPr bwMode="auto">
          <a:xfrm>
            <a:off x="5000628" y="3429000"/>
            <a:ext cx="3857652" cy="3200776"/>
          </a:xfrm>
          <a:prstGeom prst="rect">
            <a:avLst/>
          </a:prstGeom>
          <a:noFill/>
        </p:spPr>
      </p:pic>
      <p:sp>
        <p:nvSpPr>
          <p:cNvPr id="6" name="TextBox 5"/>
          <p:cNvSpPr txBox="1"/>
          <p:nvPr/>
        </p:nvSpPr>
        <p:spPr>
          <a:xfrm>
            <a:off x="5000628" y="2857498"/>
            <a:ext cx="3929090" cy="646331"/>
          </a:xfrm>
          <a:prstGeom prst="rect">
            <a:avLst/>
          </a:prstGeom>
          <a:noFill/>
        </p:spPr>
        <p:txBody>
          <a:bodyPr wrap="square" rtlCol="1">
            <a:spAutoFit/>
          </a:bodyPr>
          <a:lstStyle/>
          <a:p>
            <a:pPr>
              <a:buFont typeface="Wingdings" pitchFamily="2" charset="2"/>
              <a:buChar char="§"/>
            </a:pPr>
            <a:r>
              <a:rPr lang="ar-SA" b="1" u="sng" dirty="0" smtClean="0">
                <a:solidFill>
                  <a:schemeClr val="accent2">
                    <a:lumMod val="75000"/>
                  </a:schemeClr>
                </a:solidFill>
              </a:rPr>
              <a:t>دراسة العلاقات البصرية بين المبانى والفراغات</a:t>
            </a:r>
            <a:endParaRPr lang="en-US" dirty="0" smtClean="0">
              <a:solidFill>
                <a:schemeClr val="accent2">
                  <a:lumMod val="75000"/>
                </a:schemeClr>
              </a:solidFill>
            </a:endParaRPr>
          </a:p>
          <a:p>
            <a:endParaRPr lang="ar-EG"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3" name="Picture 4" descr="C:\Users\jeeks\Desktop\P200907161003542728025048.bmp"/>
          <p:cNvPicPr>
            <a:picLocks noChangeAspect="1" noChangeArrowheads="1"/>
          </p:cNvPicPr>
          <p:nvPr/>
        </p:nvPicPr>
        <p:blipFill>
          <a:blip r:embed="rId2"/>
          <a:srcRect/>
          <a:stretch>
            <a:fillRect/>
          </a:stretch>
        </p:blipFill>
        <p:spPr bwMode="auto">
          <a:xfrm>
            <a:off x="1714483" y="1047735"/>
            <a:ext cx="5334037" cy="5334037"/>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4338" name="Picture 2" descr="C:\Users\jeeks\Desktop\F200907160953491746043329.jpg"/>
          <p:cNvPicPr>
            <a:picLocks noChangeAspect="1" noChangeArrowheads="1"/>
          </p:cNvPicPr>
          <p:nvPr/>
        </p:nvPicPr>
        <p:blipFill>
          <a:blip r:embed="rId2"/>
          <a:srcRect/>
          <a:stretch>
            <a:fillRect/>
          </a:stretch>
        </p:blipFill>
        <p:spPr bwMode="auto">
          <a:xfrm>
            <a:off x="142844" y="380979"/>
            <a:ext cx="4762500" cy="4381500"/>
          </a:xfrm>
          <a:prstGeom prst="rect">
            <a:avLst/>
          </a:prstGeom>
          <a:noFill/>
        </p:spPr>
      </p:pic>
      <p:pic>
        <p:nvPicPr>
          <p:cNvPr id="14340" name="Picture 4" descr="C:\Users\jeeks\Desktop\F200907160953501631634032.jpg"/>
          <p:cNvPicPr>
            <a:picLocks noChangeAspect="1" noChangeArrowheads="1"/>
          </p:cNvPicPr>
          <p:nvPr/>
        </p:nvPicPr>
        <p:blipFill>
          <a:blip r:embed="rId3"/>
          <a:srcRect/>
          <a:stretch>
            <a:fillRect/>
          </a:stretch>
        </p:blipFill>
        <p:spPr bwMode="auto">
          <a:xfrm>
            <a:off x="4381500" y="3441702"/>
            <a:ext cx="4762500" cy="3416300"/>
          </a:xfrm>
          <a:prstGeom prst="rect">
            <a:avLst/>
          </a:prstGeom>
          <a:noFill/>
        </p:spPr>
      </p:pic>
      <p:sp>
        <p:nvSpPr>
          <p:cNvPr id="9" name="TextBox 8"/>
          <p:cNvSpPr txBox="1"/>
          <p:nvPr/>
        </p:nvSpPr>
        <p:spPr>
          <a:xfrm>
            <a:off x="5500694" y="1047733"/>
            <a:ext cx="3214710" cy="1107996"/>
          </a:xfrm>
          <a:prstGeom prst="rect">
            <a:avLst/>
          </a:prstGeom>
          <a:noFill/>
        </p:spPr>
        <p:txBody>
          <a:bodyPr wrap="square" rtlCol="1">
            <a:spAutoFit/>
          </a:bodyPr>
          <a:lstStyle/>
          <a:p>
            <a:r>
              <a:rPr lang="ar-EG" sz="4800" b="1" dirty="0" smtClean="0">
                <a:solidFill>
                  <a:schemeClr val="accent6">
                    <a:lumMod val="75000"/>
                  </a:schemeClr>
                </a:solidFill>
              </a:rPr>
              <a:t>جناح سنغافورا</a:t>
            </a:r>
          </a:p>
          <a:p>
            <a:endParaRPr lang="ar-EG"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928662" y="571482"/>
            <a:ext cx="5357850" cy="830997"/>
          </a:xfrm>
          <a:prstGeom prst="rect">
            <a:avLst/>
          </a:prstGeom>
          <a:noFill/>
        </p:spPr>
        <p:txBody>
          <a:bodyPr wrap="square" rtlCol="1">
            <a:spAutoFit/>
          </a:bodyPr>
          <a:lstStyle/>
          <a:p>
            <a:r>
              <a:rPr lang="ar-EG" sz="4800" b="1" dirty="0" smtClean="0">
                <a:solidFill>
                  <a:schemeClr val="accent6">
                    <a:lumMod val="75000"/>
                  </a:schemeClr>
                </a:solidFill>
              </a:rPr>
              <a:t>جناح اليابان</a:t>
            </a:r>
            <a:endParaRPr lang="ar-EG" sz="4800" b="1" dirty="0">
              <a:solidFill>
                <a:schemeClr val="accent6">
                  <a:lumMod val="75000"/>
                </a:schemeClr>
              </a:solidFill>
            </a:endParaRPr>
          </a:p>
        </p:txBody>
      </p:sp>
      <p:pic>
        <p:nvPicPr>
          <p:cNvPr id="22530" name="Picture 2" descr="C:\Users\jeeks\Desktop\F200907161016522648923701.bmp"/>
          <p:cNvPicPr>
            <a:picLocks noChangeAspect="1" noChangeArrowheads="1"/>
          </p:cNvPicPr>
          <p:nvPr/>
        </p:nvPicPr>
        <p:blipFill>
          <a:blip r:embed="rId2"/>
          <a:srcRect/>
          <a:stretch>
            <a:fillRect/>
          </a:stretch>
        </p:blipFill>
        <p:spPr bwMode="auto">
          <a:xfrm>
            <a:off x="71406" y="1714490"/>
            <a:ext cx="5072098" cy="3895372"/>
          </a:xfrm>
          <a:prstGeom prst="rect">
            <a:avLst/>
          </a:prstGeom>
          <a:noFill/>
        </p:spPr>
      </p:pic>
      <p:pic>
        <p:nvPicPr>
          <p:cNvPr id="22531" name="Picture 3" descr="C:\Users\jeeks\Desktop\12.bmp"/>
          <p:cNvPicPr>
            <a:picLocks noChangeAspect="1" noChangeArrowheads="1"/>
          </p:cNvPicPr>
          <p:nvPr/>
        </p:nvPicPr>
        <p:blipFill>
          <a:blip r:embed="rId3"/>
          <a:srcRect/>
          <a:stretch>
            <a:fillRect/>
          </a:stretch>
        </p:blipFill>
        <p:spPr bwMode="auto">
          <a:xfrm>
            <a:off x="5357818" y="1714490"/>
            <a:ext cx="3589334" cy="4115769"/>
          </a:xfrm>
          <a:prstGeom prst="rect">
            <a:avLst/>
          </a:prstGeom>
          <a:noFill/>
        </p:spPr>
      </p:pic>
      <p:sp>
        <p:nvSpPr>
          <p:cNvPr id="6" name="TextBox 5"/>
          <p:cNvSpPr txBox="1"/>
          <p:nvPr/>
        </p:nvSpPr>
        <p:spPr>
          <a:xfrm>
            <a:off x="1357290" y="5810267"/>
            <a:ext cx="3571900" cy="923330"/>
          </a:xfrm>
          <a:prstGeom prst="rect">
            <a:avLst/>
          </a:prstGeom>
          <a:noFill/>
        </p:spPr>
        <p:txBody>
          <a:bodyPr wrap="square" rtlCol="1">
            <a:spAutoFit/>
          </a:bodyPr>
          <a:lstStyle/>
          <a:p>
            <a:r>
              <a:rPr lang="ar-SA" b="1" dirty="0" smtClean="0"/>
              <a:t>شكل القبة القوسية للجناح الياباني يشابه الشرنقة</a:t>
            </a:r>
            <a:r>
              <a:rPr lang="en-US" b="1" dirty="0" smtClean="0"/>
              <a:t>.</a:t>
            </a:r>
          </a:p>
          <a:p>
            <a:endParaRPr lang="ar-EG"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3" name="TextBox 2"/>
          <p:cNvSpPr txBox="1"/>
          <p:nvPr/>
        </p:nvSpPr>
        <p:spPr>
          <a:xfrm>
            <a:off x="2428860" y="857234"/>
            <a:ext cx="5429288" cy="646331"/>
          </a:xfrm>
          <a:prstGeom prst="rect">
            <a:avLst/>
          </a:prstGeom>
          <a:noFill/>
        </p:spPr>
        <p:txBody>
          <a:bodyPr wrap="square" rtlCol="1">
            <a:spAutoFit/>
          </a:bodyPr>
          <a:lstStyle/>
          <a:p>
            <a:r>
              <a:rPr lang="ar-EG" b="1" dirty="0" smtClean="0"/>
              <a:t>جناح فنلندا</a:t>
            </a:r>
          </a:p>
          <a:p>
            <a:endParaRPr lang="ar-EG" dirty="0"/>
          </a:p>
        </p:txBody>
      </p:sp>
      <p:pic>
        <p:nvPicPr>
          <p:cNvPr id="23554" name="Picture 2" descr="C:\Users\jeeks\Desktop\F200907161014361070860551.bmp"/>
          <p:cNvPicPr>
            <a:picLocks noChangeAspect="1" noChangeArrowheads="1"/>
          </p:cNvPicPr>
          <p:nvPr/>
        </p:nvPicPr>
        <p:blipFill>
          <a:blip r:embed="rId2"/>
          <a:srcRect/>
          <a:stretch>
            <a:fillRect/>
          </a:stretch>
        </p:blipFill>
        <p:spPr bwMode="auto">
          <a:xfrm>
            <a:off x="0" y="1904991"/>
            <a:ext cx="4143372" cy="3425188"/>
          </a:xfrm>
          <a:prstGeom prst="rect">
            <a:avLst/>
          </a:prstGeom>
          <a:noFill/>
        </p:spPr>
      </p:pic>
      <p:pic>
        <p:nvPicPr>
          <p:cNvPr id="23555" name="Picture 3" descr="C:\Users\jeeks\Desktop\F200907161014401042014490.jpg"/>
          <p:cNvPicPr>
            <a:picLocks noChangeAspect="1" noChangeArrowheads="1"/>
          </p:cNvPicPr>
          <p:nvPr/>
        </p:nvPicPr>
        <p:blipFill>
          <a:blip r:embed="rId3"/>
          <a:srcRect/>
          <a:stretch>
            <a:fillRect/>
          </a:stretch>
        </p:blipFill>
        <p:spPr bwMode="auto">
          <a:xfrm>
            <a:off x="4214810" y="1714488"/>
            <a:ext cx="4762500" cy="3937000"/>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16387" name="Picture 3" descr="C:\Users\jeeks\Desktop\P200907160854581889586888.jpg"/>
          <p:cNvPicPr>
            <a:picLocks noChangeAspect="1" noChangeArrowheads="1"/>
          </p:cNvPicPr>
          <p:nvPr/>
        </p:nvPicPr>
        <p:blipFill>
          <a:blip r:embed="rId2"/>
          <a:srcRect/>
          <a:stretch>
            <a:fillRect/>
          </a:stretch>
        </p:blipFill>
        <p:spPr bwMode="auto">
          <a:xfrm>
            <a:off x="142844" y="2095491"/>
            <a:ext cx="8802460" cy="4286280"/>
          </a:xfrm>
          <a:prstGeom prst="rect">
            <a:avLst/>
          </a:prstGeom>
          <a:noFill/>
        </p:spPr>
      </p:pic>
      <p:sp>
        <p:nvSpPr>
          <p:cNvPr id="5" name="TextBox 4"/>
          <p:cNvSpPr txBox="1"/>
          <p:nvPr/>
        </p:nvSpPr>
        <p:spPr>
          <a:xfrm>
            <a:off x="1428728" y="761983"/>
            <a:ext cx="5929354" cy="646331"/>
          </a:xfrm>
          <a:prstGeom prst="rect">
            <a:avLst/>
          </a:prstGeom>
          <a:noFill/>
        </p:spPr>
        <p:txBody>
          <a:bodyPr wrap="square" rtlCol="1">
            <a:spAutoFit/>
          </a:bodyPr>
          <a:lstStyle/>
          <a:p>
            <a:r>
              <a:rPr lang="ar-EG" dirty="0" smtClean="0"/>
              <a:t/>
            </a:r>
            <a:br>
              <a:rPr lang="ar-EG" dirty="0" smtClean="0"/>
            </a:br>
            <a:r>
              <a:rPr lang="ar-EG" b="1" dirty="0" smtClean="0"/>
              <a:t>الجناح المتحد للدول الأفريقية</a:t>
            </a:r>
            <a:endParaRPr lang="ar-EG"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2908" y="476231"/>
            <a:ext cx="4214842" cy="830997"/>
          </a:xfrm>
          <a:prstGeom prst="rect">
            <a:avLst/>
          </a:prstGeom>
          <a:noFill/>
        </p:spPr>
        <p:txBody>
          <a:bodyPr wrap="square" rtlCol="1">
            <a:spAutoFit/>
          </a:bodyPr>
          <a:lstStyle/>
          <a:p>
            <a:r>
              <a:rPr lang="en-US" sz="4800" b="1" dirty="0" smtClean="0">
                <a:solidFill>
                  <a:schemeClr val="accent6">
                    <a:lumMod val="75000"/>
                  </a:schemeClr>
                </a:solidFill>
              </a:rPr>
              <a:t>References</a:t>
            </a:r>
            <a:endParaRPr lang="ar-EG" sz="4800" b="1" dirty="0">
              <a:solidFill>
                <a:schemeClr val="accent6">
                  <a:lumMod val="75000"/>
                </a:schemeClr>
              </a:solidFill>
            </a:endParaRPr>
          </a:p>
        </p:txBody>
      </p:sp>
      <p:sp>
        <p:nvSpPr>
          <p:cNvPr id="5" name="TextBox 4"/>
          <p:cNvSpPr txBox="1"/>
          <p:nvPr/>
        </p:nvSpPr>
        <p:spPr>
          <a:xfrm>
            <a:off x="0" y="1523989"/>
            <a:ext cx="8715404" cy="4247317"/>
          </a:xfrm>
          <a:prstGeom prst="rect">
            <a:avLst/>
          </a:prstGeom>
          <a:noFill/>
        </p:spPr>
        <p:txBody>
          <a:bodyPr wrap="square" rtlCol="1">
            <a:spAutoFit/>
          </a:bodyPr>
          <a:lstStyle/>
          <a:p>
            <a:pPr>
              <a:buFont typeface="Wingdings" pitchFamily="2" charset="2"/>
              <a:buChar char="§"/>
            </a:pPr>
            <a:r>
              <a:rPr lang="en-US" dirty="0" smtClean="0">
                <a:hlinkClick r:id="rId2"/>
              </a:rPr>
              <a:t>http://actu-architecture.com/2010/06/15/pavillon-france-expo-shanghai-jacques-ferrier/</a:t>
            </a:r>
            <a:endParaRPr lang="en-US" dirty="0" smtClean="0"/>
          </a:p>
          <a:p>
            <a:pPr>
              <a:buFont typeface="Wingdings" pitchFamily="2" charset="2"/>
              <a:buChar char="§"/>
            </a:pPr>
            <a:r>
              <a:rPr lang="en-US" dirty="0" smtClean="0"/>
              <a:t> </a:t>
            </a:r>
            <a:r>
              <a:rPr lang="en-US" dirty="0" smtClean="0">
                <a:hlinkClick r:id="rId3"/>
              </a:rPr>
              <a:t>http://www.vitruvius.com.br/revistas/read/projetos/10.115/3617</a:t>
            </a:r>
            <a:endParaRPr lang="ar-EG" dirty="0" smtClean="0"/>
          </a:p>
          <a:p>
            <a:pPr>
              <a:buFont typeface="Wingdings" pitchFamily="2" charset="2"/>
              <a:buChar char="§"/>
            </a:pPr>
            <a:r>
              <a:rPr lang="en-US" dirty="0" smtClean="0">
                <a:hlinkClick r:id="rId4"/>
              </a:rPr>
              <a:t>http://en.wikipedia.org/wiki/Main_Page</a:t>
            </a:r>
            <a:endParaRPr lang="en-US" dirty="0" smtClean="0"/>
          </a:p>
          <a:p>
            <a:pPr>
              <a:buFont typeface="Wingdings" pitchFamily="2" charset="2"/>
              <a:buChar char="§"/>
            </a:pPr>
            <a:r>
              <a:rPr lang="en-US" dirty="0" smtClean="0">
                <a:hlinkClick r:id="rId5"/>
              </a:rPr>
              <a:t>http://www.arch2o.com/italian-pavilion-embt/#prettyPhoto</a:t>
            </a:r>
            <a:endParaRPr lang="en-US" dirty="0" smtClean="0"/>
          </a:p>
          <a:p>
            <a:pPr>
              <a:buFont typeface="Wingdings" pitchFamily="2" charset="2"/>
              <a:buChar char="§"/>
            </a:pPr>
            <a:r>
              <a:rPr lang="en-US" dirty="0" smtClean="0">
                <a:hlinkClick r:id="rId6"/>
              </a:rPr>
              <a:t>http://arabic.people.com.cn/32966/96738/97464/index.html</a:t>
            </a:r>
            <a:endParaRPr lang="en-US" dirty="0" smtClean="0"/>
          </a:p>
          <a:p>
            <a:pPr>
              <a:buFont typeface="Wingdings" pitchFamily="2" charset="2"/>
              <a:buChar char="§"/>
            </a:pPr>
            <a:r>
              <a:rPr lang="en-US" dirty="0" smtClean="0">
                <a:hlinkClick r:id="rId7"/>
              </a:rPr>
              <a:t>http://architype.org/project/</a:t>
            </a:r>
            <a:endParaRPr lang="en-US" dirty="0" smtClean="0"/>
          </a:p>
          <a:p>
            <a:pPr>
              <a:buFont typeface="Wingdings" pitchFamily="2" charset="2"/>
              <a:buChar char="§"/>
            </a:pPr>
            <a:r>
              <a:rPr lang="en-US" dirty="0" smtClean="0">
                <a:hlinkClick r:id="rId8"/>
              </a:rPr>
              <a:t>http://www.e-architect.co.uk/shanghai/shanghai-expo-italian-pavilion</a:t>
            </a:r>
            <a:endParaRPr lang="en-US" dirty="0" smtClean="0"/>
          </a:p>
          <a:p>
            <a:pPr>
              <a:buFont typeface="Wingdings" pitchFamily="2" charset="2"/>
              <a:buChar char="§"/>
            </a:pPr>
            <a:r>
              <a:rPr lang="en-US" dirty="0" smtClean="0">
                <a:hlinkClick r:id="rId9"/>
              </a:rPr>
              <a:t>http://www.chinahotelsreservation.com/World_Expo_2010_Shanghai_China/Italy_Pavilion.html</a:t>
            </a:r>
            <a:endParaRPr lang="ar-EG" dirty="0" smtClean="0"/>
          </a:p>
          <a:p>
            <a:pPr>
              <a:buFont typeface="Wingdings" pitchFamily="2" charset="2"/>
              <a:buChar char="§"/>
            </a:pPr>
            <a:r>
              <a:rPr lang="en-US" dirty="0" smtClean="0">
                <a:hlinkClick r:id="rId10"/>
              </a:rPr>
              <a:t>http://www.expo2010china.hu/index.phtml?module=home&amp;menu_id=english</a:t>
            </a:r>
            <a:endParaRPr lang="ar-EG" dirty="0" smtClean="0"/>
          </a:p>
          <a:p>
            <a:pPr>
              <a:buFont typeface="Wingdings" pitchFamily="2" charset="2"/>
              <a:buChar char="§"/>
            </a:pPr>
            <a:endParaRPr lang="en-US" dirty="0" smtClean="0"/>
          </a:p>
          <a:p>
            <a:endParaRPr lang="en-US" dirty="0" smtClean="0"/>
          </a:p>
          <a:p>
            <a:endParaRPr lang="ar-EG" dirty="0" smtClean="0"/>
          </a:p>
          <a:p>
            <a:endParaRPr lang="ar-EG"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pic>
        <p:nvPicPr>
          <p:cNvPr id="26626" name="Picture 2" descr="J:\تانية عمارة\New folder\New folder\20_03_13_114119_180188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000232" y="2285992"/>
            <a:ext cx="6929486" cy="1815882"/>
          </a:xfrm>
          <a:prstGeom prst="rect">
            <a:avLst/>
          </a:prstGeom>
          <a:noFill/>
        </p:spPr>
        <p:txBody>
          <a:bodyPr wrap="square" rtlCol="1">
            <a:spAutoFit/>
          </a:bodyPr>
          <a:lstStyle/>
          <a:p>
            <a:r>
              <a:rPr lang="ar-EG" sz="3200" b="1" dirty="0" smtClean="0">
                <a:solidFill>
                  <a:schemeClr val="accent6">
                    <a:lumMod val="75000"/>
                  </a:schemeClr>
                </a:solidFill>
              </a:rPr>
              <a:t>مقدم من :</a:t>
            </a:r>
            <a:r>
              <a:rPr lang="ar-EG" dirty="0" smtClean="0"/>
              <a:t/>
            </a:r>
            <a:br>
              <a:rPr lang="ar-EG" dirty="0" smtClean="0"/>
            </a:br>
            <a:r>
              <a:rPr lang="ar-EG" sz="2000" b="1" dirty="0" smtClean="0"/>
              <a:t>-منةالله محمد خالد.           -محمود محمد أحمد رضوان.</a:t>
            </a:r>
            <a:br>
              <a:rPr lang="ar-EG" sz="2000" b="1" dirty="0" smtClean="0"/>
            </a:br>
            <a:r>
              <a:rPr lang="ar-EG" sz="2000" b="1" dirty="0" smtClean="0"/>
              <a:t>-منى أحمد البدوي.           -أسماء أحمد إبراهيم.</a:t>
            </a:r>
            <a:br>
              <a:rPr lang="ar-EG" sz="2000" b="1" dirty="0" smtClean="0"/>
            </a:br>
            <a:r>
              <a:rPr lang="ar-EG" sz="2000" b="1" dirty="0" smtClean="0"/>
              <a:t>-محمد سيد خليل.             -آلاء سعيد النادي.</a:t>
            </a:r>
            <a:br>
              <a:rPr lang="ar-EG" sz="2000" b="1" dirty="0" smtClean="0"/>
            </a:br>
            <a:r>
              <a:rPr lang="ar-EG" sz="2000" b="1" dirty="0" smtClean="0"/>
              <a:t>-بسنت محمود عبدالفتاح.</a:t>
            </a:r>
            <a:endParaRPr lang="ar-EG" sz="2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14480" y="857235"/>
            <a:ext cx="7072362" cy="646331"/>
          </a:xfrm>
          <a:prstGeom prst="rect">
            <a:avLst/>
          </a:prstGeom>
          <a:noFill/>
        </p:spPr>
        <p:txBody>
          <a:bodyPr wrap="square" rtlCol="1">
            <a:spAutoFit/>
          </a:bodyPr>
          <a:lstStyle/>
          <a:p>
            <a:r>
              <a:rPr lang="ar-EG" dirty="0" smtClean="0"/>
              <a:t/>
            </a:r>
            <a:br>
              <a:rPr lang="ar-EG" dirty="0" smtClean="0"/>
            </a:br>
            <a:endParaRPr lang="ar-EG" dirty="0"/>
          </a:p>
        </p:txBody>
      </p:sp>
      <p:sp>
        <p:nvSpPr>
          <p:cNvPr id="4" name="TextBox 3"/>
          <p:cNvSpPr txBox="1"/>
          <p:nvPr/>
        </p:nvSpPr>
        <p:spPr>
          <a:xfrm>
            <a:off x="1571604" y="857232"/>
            <a:ext cx="7358114" cy="2369880"/>
          </a:xfrm>
          <a:prstGeom prst="rect">
            <a:avLst/>
          </a:prstGeom>
          <a:noFill/>
        </p:spPr>
        <p:txBody>
          <a:bodyPr wrap="square" rtlCol="1">
            <a:spAutoFit/>
          </a:bodyPr>
          <a:lstStyle/>
          <a:p>
            <a:pPr>
              <a:buFont typeface="Wingdings" pitchFamily="2" charset="2"/>
              <a:buChar char="§"/>
            </a:pPr>
            <a:r>
              <a:rPr lang="ar-SA" sz="3200" b="1" u="sng" dirty="0" smtClean="0">
                <a:solidFill>
                  <a:schemeClr val="accent2">
                    <a:lumMod val="75000"/>
                  </a:schemeClr>
                </a:solidFill>
              </a:rPr>
              <a:t>هناك </a:t>
            </a:r>
            <a:r>
              <a:rPr lang="ar-SA" sz="3200" b="1" u="sng" dirty="0">
                <a:solidFill>
                  <a:schemeClr val="accent2">
                    <a:lumMod val="75000"/>
                  </a:schemeClr>
                </a:solidFill>
              </a:rPr>
              <a:t>نوعان من </a:t>
            </a:r>
            <a:r>
              <a:rPr lang="ar-SA" sz="3200" b="1" u="sng" dirty="0" smtClean="0">
                <a:solidFill>
                  <a:schemeClr val="accent2">
                    <a:lumMod val="75000"/>
                  </a:schemeClr>
                </a:solidFill>
              </a:rPr>
              <a:t>المعارض</a:t>
            </a:r>
            <a:r>
              <a:rPr lang="ar-EG" sz="3200" b="1" u="sng" dirty="0" smtClean="0">
                <a:solidFill>
                  <a:schemeClr val="accent2">
                    <a:lumMod val="75000"/>
                  </a:schemeClr>
                </a:solidFill>
              </a:rPr>
              <a:t>:</a:t>
            </a:r>
            <a:endParaRPr lang="en-US" sz="3200" dirty="0">
              <a:solidFill>
                <a:schemeClr val="accent2">
                  <a:lumMod val="75000"/>
                </a:schemeClr>
              </a:solidFill>
            </a:endParaRPr>
          </a:p>
          <a:p>
            <a:r>
              <a:rPr lang="en-US" b="1" u="sng" dirty="0"/>
              <a:t/>
            </a:r>
            <a:br>
              <a:rPr lang="en-US" b="1" u="sng" dirty="0"/>
            </a:br>
            <a:r>
              <a:rPr lang="ar-SA" sz="2000" b="1" dirty="0"/>
              <a:t>1- المعارض ذات التصميم الواحد وهذه المعارض تاخذ شكلا موحدا او مجموعه اشكال محددة ولايكون التشكيل الفراغي صعب فيكون التشابه هناك فى الالوان والمواد والتفاصيل والتشكيل النهائي للمباني فيساعد ذلك على الترابط البصري والوحده التى تظهر للسائرين على مختلف سرعاتهم</a:t>
            </a:r>
            <a:endParaRPr lang="en-US" sz="2000" dirty="0"/>
          </a:p>
          <a:p>
            <a:endParaRPr lang="ar-EG" dirty="0"/>
          </a:p>
        </p:txBody>
      </p:sp>
      <p:sp>
        <p:nvSpPr>
          <p:cNvPr id="5" name="TextBox 4"/>
          <p:cNvSpPr txBox="1"/>
          <p:nvPr/>
        </p:nvSpPr>
        <p:spPr>
          <a:xfrm>
            <a:off x="4714881" y="4286256"/>
            <a:ext cx="184730" cy="369332"/>
          </a:xfrm>
          <a:prstGeom prst="rect">
            <a:avLst/>
          </a:prstGeom>
          <a:noFill/>
        </p:spPr>
        <p:txBody>
          <a:bodyPr wrap="none" rtlCol="1">
            <a:spAutoFit/>
          </a:bodyPr>
          <a:lstStyle/>
          <a:p>
            <a:endParaRPr lang="ar-EG" dirty="0"/>
          </a:p>
        </p:txBody>
      </p:sp>
      <p:sp>
        <p:nvSpPr>
          <p:cNvPr id="6" name="TextBox 5"/>
          <p:cNvSpPr txBox="1"/>
          <p:nvPr/>
        </p:nvSpPr>
        <p:spPr>
          <a:xfrm>
            <a:off x="857224" y="3619502"/>
            <a:ext cx="8001056" cy="1754326"/>
          </a:xfrm>
          <a:prstGeom prst="rect">
            <a:avLst/>
          </a:prstGeom>
          <a:noFill/>
        </p:spPr>
        <p:txBody>
          <a:bodyPr wrap="square" rtlCol="1">
            <a:spAutoFit/>
          </a:bodyPr>
          <a:lstStyle/>
          <a:p>
            <a:r>
              <a:rPr lang="ar-SA" b="1" dirty="0" smtClean="0"/>
              <a:t>2- المعارض ذات التصميم الحر وفيها تكون الحرية في التشكيل ولكن المشكلة الاساسية هى كيفية ايجاد تجانس واستمرار فراغي ويكون نجاح التصميم من الناحية البصرية لتحقيق راحة للمشاهد نفسيا وبصريا وذلك باشباع الرغبات والاحتياجات المتعددة الجوانب لزوار المعرض على قدر الامكان للوصول الى التجانس والاستمرار المطلوبين وبذلك نضمن وجود علاقه منظورية تؤدى الى التجانس والاستمرار بالتدرج بالمساحة المخصصه للاجنحة</a:t>
            </a:r>
            <a:r>
              <a:rPr lang="ar-SA" dirty="0" smtClean="0"/>
              <a:t> </a:t>
            </a:r>
            <a:endParaRPr lang="ar-EG" dirty="0" smtClean="0"/>
          </a:p>
          <a:p>
            <a:endParaRPr lang="ar-EG"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TotalTime>
  <Words>685</Words>
  <Application>Microsoft Office PowerPoint</Application>
  <PresentationFormat>On-screen Show (4:3)</PresentationFormat>
  <Paragraphs>210</Paragraphs>
  <Slides>86</Slides>
  <Notes>0</Notes>
  <HiddenSlides>0</HiddenSlides>
  <MMClips>0</MMClips>
  <ScaleCrop>false</ScaleCrop>
  <HeadingPairs>
    <vt:vector size="4" baseType="variant">
      <vt:variant>
        <vt:lpstr>Theme</vt:lpstr>
      </vt:variant>
      <vt:variant>
        <vt:i4>1</vt:i4>
      </vt:variant>
      <vt:variant>
        <vt:lpstr>Slide Titles</vt:lpstr>
      </vt:variant>
      <vt:variant>
        <vt:i4>86</vt:i4>
      </vt:variant>
    </vt:vector>
  </HeadingPairs>
  <TitlesOfParts>
    <vt:vector size="87" baseType="lpstr">
      <vt:lpstr>Urban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jeeks</dc:creator>
  <cp:lastModifiedBy>jeeks</cp:lastModifiedBy>
  <cp:revision>1</cp:revision>
  <dcterms:created xsi:type="dcterms:W3CDTF">2014-03-15T22:42:12Z</dcterms:created>
  <dcterms:modified xsi:type="dcterms:W3CDTF">2014-03-15T22:43:27Z</dcterms:modified>
</cp:coreProperties>
</file>