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ms-office.legacyDiagramTex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77" r:id="rId3"/>
    <p:sldId id="257" r:id="rId4"/>
    <p:sldId id="275" r:id="rId5"/>
    <p:sldId id="258" r:id="rId6"/>
    <p:sldId id="259" r:id="rId7"/>
    <p:sldId id="260" r:id="rId8"/>
    <p:sldId id="278" r:id="rId9"/>
    <p:sldId id="270" r:id="rId10"/>
    <p:sldId id="279" r:id="rId11"/>
    <p:sldId id="261" r:id="rId12"/>
    <p:sldId id="262" r:id="rId13"/>
    <p:sldId id="263" r:id="rId14"/>
    <p:sldId id="274" r:id="rId15"/>
    <p:sldId id="264" r:id="rId16"/>
    <p:sldId id="273" r:id="rId17"/>
    <p:sldId id="265" r:id="rId18"/>
    <p:sldId id="272" r:id="rId19"/>
    <p:sldId id="266" r:id="rId20"/>
    <p:sldId id="271" r:id="rId21"/>
    <p:sldId id="267" r:id="rId22"/>
    <p:sldId id="268" r:id="rId23"/>
    <p:sldId id="269" r:id="rId24"/>
    <p:sldId id="276" r:id="rId2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06/relationships/legacyDocTextInfo" Target="legacyDocTextInfo.bin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7" Type="http://schemas.microsoft.com/office/2006/relationships/legacyDiagramText" Target="legacyDiagramText7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6042-571C-4069-902F-3DE94189BEE3}" type="datetimeFigureOut">
              <a:rPr lang="ar-SA" smtClean="0"/>
              <a:pPr/>
              <a:t>19/02/35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0E51-9B95-4E6A-915D-74EA41E259C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6042-571C-4069-902F-3DE94189BEE3}" type="datetimeFigureOut">
              <a:rPr lang="ar-SA" smtClean="0"/>
              <a:pPr/>
              <a:t>19/02/35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0E51-9B95-4E6A-915D-74EA41E259C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6042-571C-4069-902F-3DE94189BEE3}" type="datetimeFigureOut">
              <a:rPr lang="ar-SA" smtClean="0"/>
              <a:pPr/>
              <a:t>19/02/35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0E51-9B95-4E6A-915D-74EA41E259C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6042-571C-4069-902F-3DE94189BEE3}" type="datetimeFigureOut">
              <a:rPr lang="ar-SA" smtClean="0"/>
              <a:pPr/>
              <a:t>19/02/35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0E51-9B95-4E6A-915D-74EA41E259C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6042-571C-4069-902F-3DE94189BEE3}" type="datetimeFigureOut">
              <a:rPr lang="ar-SA" smtClean="0"/>
              <a:pPr/>
              <a:t>19/02/35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0E51-9B95-4E6A-915D-74EA41E259C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6042-571C-4069-902F-3DE94189BEE3}" type="datetimeFigureOut">
              <a:rPr lang="ar-SA" smtClean="0"/>
              <a:pPr/>
              <a:t>19/02/35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0E51-9B95-4E6A-915D-74EA41E259C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6042-571C-4069-902F-3DE94189BEE3}" type="datetimeFigureOut">
              <a:rPr lang="ar-SA" smtClean="0"/>
              <a:pPr/>
              <a:t>19/02/35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0E51-9B95-4E6A-915D-74EA41E259C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6042-571C-4069-902F-3DE94189BEE3}" type="datetimeFigureOut">
              <a:rPr lang="ar-SA" smtClean="0"/>
              <a:pPr/>
              <a:t>19/02/35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0E51-9B95-4E6A-915D-74EA41E259C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6042-571C-4069-902F-3DE94189BEE3}" type="datetimeFigureOut">
              <a:rPr lang="ar-SA" smtClean="0"/>
              <a:pPr/>
              <a:t>19/02/35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0E51-9B95-4E6A-915D-74EA41E259C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6042-571C-4069-902F-3DE94189BEE3}" type="datetimeFigureOut">
              <a:rPr lang="ar-SA" smtClean="0"/>
              <a:pPr/>
              <a:t>19/02/35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0E51-9B95-4E6A-915D-74EA41E259C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6042-571C-4069-902F-3DE94189BEE3}" type="datetimeFigureOut">
              <a:rPr lang="ar-SA" smtClean="0"/>
              <a:pPr/>
              <a:t>19/02/35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09F0E51-9B95-4E6A-915D-74EA41E259C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DD6042-571C-4069-902F-3DE94189BEE3}" type="datetimeFigureOut">
              <a:rPr lang="ar-SA" smtClean="0"/>
              <a:pPr/>
              <a:t>19/02/35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09F0E51-9B95-4E6A-915D-74EA41E259CD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642965"/>
            <a:ext cx="7772400" cy="5929354"/>
          </a:xfrm>
        </p:spPr>
        <p:txBody>
          <a:bodyPr>
            <a:normAutofit/>
          </a:bodyPr>
          <a:lstStyle/>
          <a:p>
            <a:pPr algn="ctr"/>
            <a:r>
              <a:rPr lang="ar-SA" u="sng" dirty="0" smtClean="0">
                <a:solidFill>
                  <a:schemeClr val="tx1"/>
                </a:solidFill>
              </a:rPr>
              <a:t>بسم الله الرحمن الرحيم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>
                <a:solidFill>
                  <a:srgbClr val="0070C0"/>
                </a:solidFill>
              </a:rPr>
              <a:t>جامعة كردفان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كلية دراسات الحاسوب والاحصاء</a:t>
            </a:r>
            <a:br>
              <a:rPr lang="ar-SA" dirty="0" smtClean="0"/>
            </a:b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4572008"/>
            <a:ext cx="8358246" cy="2285992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ar-SA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قسم/علوم الحاسوب</a:t>
            </a:r>
            <a:endParaRPr lang="ar-SA" sz="4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ar-SA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 rot="10800000" flipV="1">
            <a:off x="0" y="1195961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ar-SA" sz="32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الهيكل العام لبرنامج </a:t>
            </a:r>
            <a:r>
              <a:rPr kumimoji="0" lang="en-US" sz="32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turbo prolog</a:t>
            </a:r>
            <a:r>
              <a:rPr kumimoji="0" lang="ar-SA" sz="32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يكون بالشكل التالي :-</a:t>
            </a:r>
            <a:endParaRPr kumimoji="0" lang="ar-SA" sz="3200" b="0" i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26" name="Organization Chart 2"/>
          <p:cNvGraphicFramePr>
            <a:graphicFrameLocks/>
          </p:cNvGraphicFramePr>
          <p:nvPr/>
        </p:nvGraphicFramePr>
        <p:xfrm>
          <a:off x="357158" y="2000240"/>
          <a:ext cx="8586790" cy="4525962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>
              <a:buFont typeface="Wingdings" pitchFamily="2" charset="2"/>
              <a:buChar char="ü"/>
            </a:pPr>
            <a:r>
              <a:rPr lang="ar-SA" sz="3600" b="1" i="1" u="sng" dirty="0" smtClean="0">
                <a:solidFill>
                  <a:srgbClr val="0070C0"/>
                </a:solidFill>
              </a:rPr>
              <a:t> اسنادات العلاقات</a:t>
            </a:r>
            <a:r>
              <a:rPr lang="en-US" sz="3600" b="1" i="1" u="sng" dirty="0" smtClean="0">
                <a:solidFill>
                  <a:srgbClr val="0070C0"/>
                </a:solidFill>
              </a:rPr>
              <a:t>Predicates</a:t>
            </a:r>
            <a:r>
              <a:rPr lang="ar-SA" sz="3600" b="1" i="1" u="sng" dirty="0" smtClean="0">
                <a:solidFill>
                  <a:srgbClr val="0070C0"/>
                </a:solidFill>
              </a:rPr>
              <a:t> </a:t>
            </a:r>
            <a:r>
              <a:rPr lang="ar-SA" b="1" i="1" u="sng" dirty="0" smtClean="0">
                <a:solidFill>
                  <a:srgbClr val="0070C0"/>
                </a:solidFill>
              </a:rPr>
              <a:t>:-</a:t>
            </a: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686800" cy="5286412"/>
          </a:xfrm>
        </p:spPr>
        <p:txBody>
          <a:bodyPr>
            <a:noAutofit/>
          </a:bodyPr>
          <a:lstStyle/>
          <a:p>
            <a:r>
              <a:rPr lang="ar-SA" sz="2800" dirty="0"/>
              <a:t>	ترمز الاسنادات الي اسم العلاقة والعناصر التي ترتبط بالعلاقة وتسمى المعاملات فمثلا:</a:t>
            </a:r>
            <a:endParaRPr lang="en-US" sz="2800" dirty="0"/>
          </a:p>
          <a:p>
            <a:r>
              <a:rPr lang="en-US" sz="2800" dirty="0"/>
              <a:t>Likes (ali,ahmed)</a:t>
            </a:r>
          </a:p>
          <a:p>
            <a:r>
              <a:rPr lang="ar-SA" sz="2800" dirty="0"/>
              <a:t>حيث:</a:t>
            </a:r>
            <a:endParaRPr lang="en-US" sz="2800" dirty="0"/>
          </a:p>
          <a:p>
            <a:r>
              <a:rPr lang="ar-SA" sz="2800" dirty="0"/>
              <a:t>العلاقة </a:t>
            </a:r>
            <a:r>
              <a:rPr lang="en-US" sz="2800" dirty="0"/>
              <a:t>likes</a:t>
            </a:r>
            <a:r>
              <a:rPr lang="ar-SA" sz="2800" dirty="0"/>
              <a:t> والمعاملان </a:t>
            </a:r>
            <a:r>
              <a:rPr lang="en-US" sz="2800" dirty="0"/>
              <a:t>ali,ahmed</a:t>
            </a:r>
            <a:r>
              <a:rPr lang="ar-SA" sz="2800" dirty="0"/>
              <a:t> وتكتب بصورتها العامة.</a:t>
            </a:r>
            <a:endParaRPr lang="en-US" sz="2800" dirty="0"/>
          </a:p>
          <a:p>
            <a:r>
              <a:rPr lang="en-US" sz="2800" dirty="0"/>
              <a:t>Likes(symbol,symbol)</a:t>
            </a:r>
          </a:p>
          <a:p>
            <a:r>
              <a:rPr lang="ar-SA" sz="2800" dirty="0"/>
              <a:t>وتسمى هذة الصورة بالاسناد العام ويحب الاعلان عنها اولا ثم العبارات ، حيث يتم ابلاغ او اخبار البرولوق بالعلاقات التي نريد استخدامها في البرنامج والا لن تتعرف عليها البرولوق وستظهر رسالة خطا في البرنامج ، بالاضافة الي ذلك لا يتم استخدام اي من العلامات الخاصة او النقطة او الاسناد ، وتكون الاسماء بالاحرف الصغيرة وطولها يصل الي 250 حرف.</a:t>
            </a:r>
            <a:endParaRPr lang="en-US" sz="2800" dirty="0"/>
          </a:p>
          <a:p>
            <a:r>
              <a:rPr lang="ar-SA" sz="2800" dirty="0"/>
              <a:t>	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143000"/>
          </a:xfrm>
        </p:spPr>
        <p:txBody>
          <a:bodyPr/>
          <a:lstStyle/>
          <a:p>
            <a:pPr algn="r">
              <a:buFont typeface="Wingdings" pitchFamily="2" charset="2"/>
              <a:buChar char="Ø"/>
            </a:pPr>
            <a:r>
              <a:rPr lang="ar-SA" sz="2800" b="1" i="1" u="sng" dirty="0" smtClean="0">
                <a:solidFill>
                  <a:srgbClr val="FF0000"/>
                </a:solidFill>
              </a:rPr>
              <a:t>المجالات </a:t>
            </a:r>
            <a:r>
              <a:rPr lang="en-US" sz="2800" b="1" i="1" u="sng" dirty="0" smtClean="0">
                <a:solidFill>
                  <a:srgbClr val="FF0000"/>
                </a:solidFill>
              </a:rPr>
              <a:t>Domains</a:t>
            </a:r>
            <a:r>
              <a:rPr lang="ar-SA" b="1" i="1" u="sng" dirty="0" smtClean="0">
                <a:solidFill>
                  <a:srgbClr val="FF0000"/>
                </a:solidFill>
              </a:rPr>
              <a:t>:-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9004"/>
            <a:ext cx="8229600" cy="5643602"/>
          </a:xfrm>
        </p:spPr>
        <p:txBody>
          <a:bodyPr>
            <a:normAutofit lnSpcReduction="10000"/>
          </a:bodyPr>
          <a:lstStyle/>
          <a:p>
            <a:r>
              <a:rPr lang="ar-SA" dirty="0"/>
              <a:t>	لابد من وجود قسم يتم الاعلان فيه عن وجود ارقام او اي نوع اخر فيجب ادراج الانواع الاخرى في هذا القسم لانها تختلف عن الاسماء والمعاملات </a:t>
            </a:r>
            <a:r>
              <a:rPr lang="ar-SA" dirty="0" smtClean="0"/>
              <a:t>الاخري والمتغيرات </a:t>
            </a:r>
            <a:r>
              <a:rPr lang="ar-SA" dirty="0"/>
              <a:t>وتكون:</a:t>
            </a:r>
            <a:endParaRPr lang="en-US" dirty="0"/>
          </a:p>
          <a:p>
            <a:r>
              <a:rPr lang="en-US" dirty="0"/>
              <a:t>DOMAINS</a:t>
            </a:r>
          </a:p>
          <a:p>
            <a:r>
              <a:rPr lang="en-US" dirty="0"/>
              <a:t>name , sex =symbol</a:t>
            </a:r>
          </a:p>
          <a:p>
            <a:r>
              <a:rPr lang="en-US" dirty="0" smtClean="0"/>
              <a:t>age=integer</a:t>
            </a:r>
            <a:endParaRPr lang="en-US" dirty="0"/>
          </a:p>
          <a:p>
            <a:r>
              <a:rPr lang="ar-SA" dirty="0"/>
              <a:t>يساعد الاعلان عن المجالات في اكتشاف الاخطاء ومعالجتها إن وجدت</a:t>
            </a:r>
            <a:endParaRPr lang="en-US" dirty="0"/>
          </a:p>
          <a:p>
            <a:r>
              <a:rPr lang="en-US" dirty="0"/>
              <a:t>DOMAINS</a:t>
            </a:r>
          </a:p>
          <a:p>
            <a:r>
              <a:rPr lang="en-US" dirty="0"/>
              <a:t>name ,sex =symbol</a:t>
            </a:r>
          </a:p>
          <a:p>
            <a:r>
              <a:rPr lang="en-US" dirty="0"/>
              <a:t>age = integer</a:t>
            </a:r>
          </a:p>
          <a:p>
            <a:r>
              <a:rPr lang="en-US" dirty="0"/>
              <a:t>PREDICATES</a:t>
            </a:r>
          </a:p>
          <a:p>
            <a:r>
              <a:rPr lang="en-US" dirty="0"/>
              <a:t>person (name,sex,age)</a:t>
            </a:r>
          </a:p>
          <a:p>
            <a:r>
              <a:rPr lang="en-US" dirty="0"/>
              <a:t> </a:t>
            </a:r>
          </a:p>
          <a:p>
            <a:endParaRPr lang="ar-SA" dirty="0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4711"/>
            <a:ext cx="8229600" cy="1641281"/>
          </a:xfrm>
        </p:spPr>
        <p:txBody>
          <a:bodyPr>
            <a:normAutofit/>
          </a:bodyPr>
          <a:lstStyle/>
          <a:p>
            <a:pPr algn="r">
              <a:buFont typeface="Wingdings" pitchFamily="2" charset="2"/>
              <a:buChar char="ü"/>
            </a:pPr>
            <a:r>
              <a:rPr lang="ar-SA" sz="3200" b="1" i="1" u="sng" dirty="0" smtClean="0">
                <a:solidFill>
                  <a:schemeClr val="accent1">
                    <a:lumMod val="75000"/>
                  </a:schemeClr>
                </a:solidFill>
              </a:rPr>
              <a:t>العبارات </a:t>
            </a:r>
            <a:r>
              <a:rPr lang="en-US" sz="3200" b="1" i="1" u="sng" dirty="0" smtClean="0">
                <a:solidFill>
                  <a:schemeClr val="accent1">
                    <a:lumMod val="75000"/>
                  </a:schemeClr>
                </a:solidFill>
              </a:rPr>
              <a:t>Clauses</a:t>
            </a:r>
            <a:r>
              <a:rPr lang="ar-SA" sz="3200" b="1" i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ar-SA" sz="3200" b="1" i="1" u="sng" dirty="0" smtClean="0">
                <a:solidFill>
                  <a:srgbClr val="00B050"/>
                </a:solidFill>
              </a:rPr>
              <a:t>:-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ar-S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8802"/>
            <a:ext cx="8472518" cy="6827148"/>
          </a:xfrm>
        </p:spPr>
        <p:txBody>
          <a:bodyPr>
            <a:noAutofit/>
          </a:bodyPr>
          <a:lstStyle/>
          <a:p>
            <a:r>
              <a:rPr lang="ar-SA" sz="3200" dirty="0"/>
              <a:t>	وتكون في صورة حقائق وقواعد ، والحقيقة تمثل صفة لعنصر من العناصر او علاقة بين مجموعتين من العناصر.</a:t>
            </a:r>
            <a:endParaRPr lang="en-US" sz="3200" dirty="0"/>
          </a:p>
          <a:p>
            <a:r>
              <a:rPr lang="ar-SA" sz="3200" dirty="0"/>
              <a:t>مثلا:</a:t>
            </a:r>
            <a:endParaRPr lang="en-US" sz="3200" dirty="0"/>
          </a:p>
          <a:p>
            <a:r>
              <a:rPr lang="en-US" sz="3200" dirty="0"/>
              <a:t>Father(kreem,ali).</a:t>
            </a:r>
          </a:p>
          <a:p>
            <a:r>
              <a:rPr lang="en-US" sz="3200" dirty="0"/>
              <a:t>Mother(noor,ahmed</a:t>
            </a:r>
            <a:r>
              <a:rPr lang="en-US" sz="3200" dirty="0" smtClean="0"/>
              <a:t>).</a:t>
            </a:r>
            <a:endParaRPr lang="en-US" sz="3200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1142984"/>
            <a:ext cx="864399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ar-SA" sz="3200" b="1" i="1" u="sng" dirty="0" smtClean="0">
                <a:solidFill>
                  <a:srgbClr val="FF0000"/>
                </a:solidFill>
              </a:rPr>
              <a:t>الاهداف </a:t>
            </a:r>
            <a:r>
              <a:rPr lang="en-US" sz="3200" b="1" i="1" u="sng" dirty="0" smtClean="0">
                <a:solidFill>
                  <a:srgbClr val="FF0000"/>
                </a:solidFill>
              </a:rPr>
              <a:t>GOALS</a:t>
            </a:r>
            <a:r>
              <a:rPr lang="ar-SA" sz="3200" b="1" i="1" u="sng" dirty="0" smtClean="0">
                <a:solidFill>
                  <a:srgbClr val="FF0000"/>
                </a:solidFill>
              </a:rPr>
              <a:t> :-</a:t>
            </a:r>
            <a:endParaRPr lang="en-US" sz="3200" dirty="0" smtClean="0">
              <a:solidFill>
                <a:srgbClr val="FF0000"/>
              </a:solidFill>
            </a:endParaRPr>
          </a:p>
          <a:p>
            <a:r>
              <a:rPr lang="ar-SA" sz="3200" dirty="0" smtClean="0"/>
              <a:t>ويوجد نوعين من الاهداف:</a:t>
            </a:r>
            <a:endParaRPr lang="en-US" sz="3200" dirty="0" smtClean="0"/>
          </a:p>
          <a:p>
            <a:pPr lvl="0"/>
            <a:r>
              <a:rPr lang="ar-SA" sz="3200" dirty="0" smtClean="0"/>
              <a:t>الاهداف الخارجية:</a:t>
            </a:r>
            <a:endParaRPr lang="en-US" sz="3200" dirty="0" smtClean="0"/>
          </a:p>
          <a:p>
            <a:r>
              <a:rPr lang="ar-SA" sz="3200" dirty="0" smtClean="0"/>
              <a:t>وهي الاهداف التي يجب تنفيذها وقت تشغيل البرنامج في بيئة لغة البرولوق</a:t>
            </a:r>
            <a:endParaRPr lang="en-US" sz="3200" dirty="0" smtClean="0"/>
          </a:p>
          <a:p>
            <a:pPr lvl="0"/>
            <a:r>
              <a:rPr lang="ar-SA" sz="3200" dirty="0" smtClean="0"/>
              <a:t>الاهداف الداخلية:</a:t>
            </a:r>
            <a:endParaRPr lang="en-US" sz="3200" dirty="0" smtClean="0"/>
          </a:p>
          <a:p>
            <a:r>
              <a:rPr lang="ar-SA" sz="3200" dirty="0" smtClean="0"/>
              <a:t>وهي الاهداف التي يتم عمل قسم خاص في الكود البرمجي لبرنامج البرولوق.</a:t>
            </a:r>
            <a:endParaRPr lang="en-US" sz="3200" dirty="0" smtClean="0"/>
          </a:p>
          <a:p>
            <a:r>
              <a:rPr lang="ar-SA" sz="3200" dirty="0" smtClean="0"/>
              <a:t>الاختلافات</a:t>
            </a:r>
            <a:endParaRPr lang="en-US" sz="3200" dirty="0" smtClean="0"/>
          </a:p>
          <a:p>
            <a:r>
              <a:rPr lang="ar-SA" sz="3200" dirty="0" smtClean="0"/>
              <a:t>لاتلي كلمة </a:t>
            </a:r>
            <a:r>
              <a:rPr lang="en-US" sz="3200" dirty="0" smtClean="0"/>
              <a:t>goal </a:t>
            </a:r>
            <a:r>
              <a:rPr lang="ar-SA" sz="3200" dirty="0" smtClean="0"/>
              <a:t> كلمة </a:t>
            </a:r>
            <a:r>
              <a:rPr lang="en-US" sz="3200" dirty="0" smtClean="0"/>
              <a:t>if</a:t>
            </a:r>
            <a:r>
              <a:rPr lang="ar-SA" sz="3200" dirty="0" smtClean="0"/>
              <a:t>.و يتم تنفيذ العبارات الياَ</a:t>
            </a:r>
          </a:p>
          <a:p>
            <a:pPr lvl="0"/>
            <a:endParaRPr lang="en-US" sz="3200" dirty="0" smtClean="0"/>
          </a:p>
          <a:p>
            <a:pPr lvl="0"/>
            <a:endParaRPr lang="en-US" sz="3200" dirty="0" smtClean="0"/>
          </a:p>
          <a:p>
            <a:pPr>
              <a:buNone/>
            </a:pPr>
            <a:r>
              <a:rPr lang="ar-SA" sz="3200" dirty="0" smtClean="0"/>
              <a:t>	</a:t>
            </a:r>
            <a:endParaRPr lang="ar-SA" sz="32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وهي الاسئلة التي توجه الي لغة البرولوق وقد يكون الهدف بسيط او مركب او معقد مثلا: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ar-SA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54551"/>
          </a:xfrm>
        </p:spPr>
        <p:txBody>
          <a:bodyPr>
            <a:noAutofit/>
          </a:bodyPr>
          <a:lstStyle/>
          <a:p>
            <a:r>
              <a:rPr lang="en-US" sz="2800" dirty="0" smtClean="0"/>
              <a:t>Likes(X,mango</a:t>
            </a:r>
            <a:r>
              <a:rPr lang="en-US" sz="2800" dirty="0"/>
              <a:t>)</a:t>
            </a:r>
          </a:p>
          <a:p>
            <a:r>
              <a:rPr lang="en-US" sz="2800" dirty="0"/>
              <a:t>Likes(ali,mango) andLikes (umnia,orange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785794"/>
            <a:ext cx="864399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ar-SA" sz="2800" b="1" i="1" u="sng" dirty="0" smtClean="0">
                <a:solidFill>
                  <a:schemeClr val="accent1"/>
                </a:solidFill>
              </a:rPr>
              <a:t>المتغيرات والجمل العامة:-</a:t>
            </a:r>
            <a:endParaRPr lang="en-US" sz="2800" dirty="0" smtClean="0">
              <a:solidFill>
                <a:schemeClr val="accent1"/>
              </a:solidFill>
            </a:endParaRPr>
          </a:p>
          <a:p>
            <a:r>
              <a:rPr lang="ar-SA" sz="2800" dirty="0" smtClean="0"/>
              <a:t>كل الحقائق والمتغيرات والقواعد يجب استخدام الحروف الصغيرة ما عدا الكلمات في بداية الاجزاء الرئيسية للبرنامج وبداية الكلمات في الحقائق.</a:t>
            </a:r>
            <a:endParaRPr lang="en-US" sz="2800" dirty="0" smtClean="0"/>
          </a:p>
          <a:p>
            <a:r>
              <a:rPr lang="ar-SA" sz="2800" dirty="0" smtClean="0"/>
              <a:t>مثلا:</a:t>
            </a:r>
            <a:endParaRPr lang="en-US" sz="2800" dirty="0" smtClean="0"/>
          </a:p>
          <a:p>
            <a:r>
              <a:rPr lang="en-US" sz="2800" dirty="0" smtClean="0"/>
              <a:t>Ali likes the same thing as Ahmed</a:t>
            </a:r>
          </a:p>
          <a:p>
            <a:r>
              <a:rPr lang="ar-SA" sz="2800" dirty="0" smtClean="0"/>
              <a:t>وتعني هذة القاعدة ان علي يحب نفس الشئ الذي يحبه احمد ويتم كتابتها في البرولوق </a:t>
            </a:r>
            <a:endParaRPr lang="en-US" sz="2800" dirty="0" smtClean="0"/>
          </a:p>
          <a:p>
            <a:r>
              <a:rPr lang="en-US" sz="2800" dirty="0" smtClean="0"/>
              <a:t>Likes (ali, Thing) if likes (ahmed , Thing).</a:t>
            </a:r>
          </a:p>
          <a:p>
            <a:r>
              <a:rPr lang="ar-SA" sz="2800" dirty="0" smtClean="0"/>
              <a:t>ملاحظة:</a:t>
            </a:r>
            <a:endParaRPr lang="en-US" sz="2800" dirty="0" smtClean="0"/>
          </a:p>
          <a:p>
            <a:r>
              <a:rPr lang="ar-SA" sz="2800" dirty="0" smtClean="0"/>
              <a:t>يتكون البرنامج من نوعين من العبارات</a:t>
            </a:r>
            <a:r>
              <a:rPr lang="en-US" sz="2800" dirty="0" smtClean="0"/>
              <a:t> Clauses</a:t>
            </a:r>
            <a:r>
              <a:rPr lang="ar-SA" sz="2800" dirty="0" smtClean="0"/>
              <a:t> او الجمل</a:t>
            </a:r>
            <a:r>
              <a:rPr lang="en-US" sz="2800" dirty="0" smtClean="0"/>
              <a:t> Sentences</a:t>
            </a:r>
            <a:r>
              <a:rPr lang="ar-SA" sz="2800" dirty="0" smtClean="0"/>
              <a:t>:</a:t>
            </a:r>
            <a:endParaRPr lang="en-US" sz="2800" dirty="0" smtClean="0"/>
          </a:p>
          <a:p>
            <a:pPr lvl="0"/>
            <a:r>
              <a:rPr lang="ar-SA" sz="2800" dirty="0" smtClean="0"/>
              <a:t>الحقائق </a:t>
            </a:r>
            <a:r>
              <a:rPr lang="en-US" sz="2800" dirty="0" smtClean="0"/>
              <a:t>Facts</a:t>
            </a:r>
            <a:r>
              <a:rPr lang="ar-SA" sz="2800" dirty="0" smtClean="0"/>
              <a:t>: هي علاقات اسنادات </a:t>
            </a:r>
            <a:r>
              <a:rPr lang="en-US" sz="2800" dirty="0" smtClean="0"/>
              <a:t>Predicates</a:t>
            </a:r>
            <a:r>
              <a:rPr lang="ar-SA" sz="2800" dirty="0" smtClean="0"/>
              <a:t> اوصاف صحيحة لعناصر.</a:t>
            </a:r>
            <a:endParaRPr lang="en-US" sz="2800" dirty="0" smtClean="0"/>
          </a:p>
          <a:p>
            <a:pPr lvl="0"/>
            <a:r>
              <a:rPr lang="ar-SA" sz="2800" dirty="0" smtClean="0"/>
              <a:t>القواعد </a:t>
            </a:r>
            <a:r>
              <a:rPr lang="en-US" sz="2800" dirty="0" smtClean="0"/>
              <a:t>Rules</a:t>
            </a:r>
            <a:r>
              <a:rPr lang="ar-SA" sz="2800" dirty="0" smtClean="0"/>
              <a:t>:هي قواعد الاستدلال وتعتمد على العلاقات</a:t>
            </a:r>
            <a:r>
              <a:rPr lang="en-US" sz="2800" dirty="0" smtClean="0"/>
              <a:t>Relations</a:t>
            </a:r>
            <a:r>
              <a:rPr lang="ar-SA" sz="2800" dirty="0" smtClean="0"/>
              <a:t>.</a:t>
            </a:r>
            <a:endParaRPr lang="en-US" sz="2800" dirty="0" smtClean="0"/>
          </a:p>
          <a:p>
            <a:endParaRPr lang="ar-SA" sz="2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2786082"/>
          </a:xfrm>
        </p:spPr>
        <p:txBody>
          <a:bodyPr>
            <a:normAutofit/>
          </a:bodyPr>
          <a:lstStyle/>
          <a:p>
            <a:pPr algn="r"/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الراس: هوكل قاعدة تتكون من ثلاثة اجزاء:-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ar-SA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496"/>
            <a:ext cx="8229600" cy="3268667"/>
          </a:xfrm>
        </p:spPr>
        <p:txBody>
          <a:bodyPr>
            <a:noAutofit/>
          </a:bodyPr>
          <a:lstStyle/>
          <a:p>
            <a:r>
              <a:rPr lang="ar-SA" sz="2800" dirty="0" smtClean="0"/>
              <a:t>حقيقة تتحقق اذا تحققت شروط الجسم.</a:t>
            </a:r>
            <a:endParaRPr lang="en-US" sz="2800" dirty="0" smtClean="0"/>
          </a:p>
          <a:p>
            <a:pPr lvl="0"/>
            <a:r>
              <a:rPr lang="ar-SA" sz="2800" dirty="0" smtClean="0"/>
              <a:t>رمز </a:t>
            </a:r>
            <a:r>
              <a:rPr lang="en-US" sz="2800" dirty="0" smtClean="0"/>
              <a:t>if</a:t>
            </a:r>
            <a:r>
              <a:rPr lang="ar-SA" sz="2800" dirty="0" smtClean="0"/>
              <a:t>: هو رمز يفصل بين الراس والجسم ويمكن استخدام الرمز (-:).</a:t>
            </a:r>
            <a:endParaRPr lang="en-US" sz="2800" dirty="0" smtClean="0"/>
          </a:p>
          <a:p>
            <a:pPr lvl="0"/>
            <a:r>
              <a:rPr lang="ar-SA" sz="2800" dirty="0" smtClean="0"/>
              <a:t>الجسم:هو مجموعة من الشروط او شرط واحد تكون صحيحة.</a:t>
            </a:r>
            <a:endParaRPr lang="en-US" sz="2800" dirty="0" smtClean="0"/>
          </a:p>
          <a:p>
            <a:r>
              <a:rPr lang="ar-SA" sz="2800" dirty="0" smtClean="0"/>
              <a:t>الة الاستدلال تاخذ جسم القاعدة وتنظر في مجموعة الحقائق والقواعد لتحقيق الشروط فاذا تحققت الشروط يكون الراس صحيح لتقوم بعرض الاستفسارات </a:t>
            </a:r>
            <a:r>
              <a:rPr lang="en-US" sz="2800" dirty="0" smtClean="0"/>
              <a:t>Goals</a:t>
            </a:r>
            <a:r>
              <a:rPr lang="ar-SA" sz="2800" dirty="0" smtClean="0"/>
              <a:t>.</a:t>
            </a:r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4348" y="928671"/>
            <a:ext cx="814393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ar-SA" sz="2800" b="1" i="1" u="sng" dirty="0" smtClean="0">
                <a:solidFill>
                  <a:srgbClr val="FF0000"/>
                </a:solidFill>
              </a:rPr>
              <a:t>التعليقات </a:t>
            </a:r>
            <a:r>
              <a:rPr lang="en-US" sz="2800" b="1" i="1" u="sng" dirty="0" smtClean="0">
                <a:solidFill>
                  <a:srgbClr val="FF0000"/>
                </a:solidFill>
              </a:rPr>
              <a:t>Comments </a:t>
            </a:r>
            <a:r>
              <a:rPr lang="ar-SA" sz="2800" b="1" i="1" u="sng" dirty="0" smtClean="0">
                <a:solidFill>
                  <a:srgbClr val="FF0000"/>
                </a:solidFill>
              </a:rPr>
              <a:t>:-</a:t>
            </a:r>
            <a:endParaRPr lang="en-US" sz="28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ar-SA" sz="2800" dirty="0" smtClean="0"/>
              <a:t>	وهي العبارات التي يكنبها المبرمج لتوضيح بعض النقاط او للمراجعة او تذكير بعمل بعض الدوال او المتغيرات  وتكتب بطريقتين :</a:t>
            </a:r>
            <a:endParaRPr lang="en-US" sz="2800" dirty="0" smtClean="0"/>
          </a:p>
          <a:p>
            <a:pPr lvl="0">
              <a:buFont typeface="Wingdings" pitchFamily="2" charset="2"/>
              <a:buChar char="Ø"/>
            </a:pPr>
            <a:r>
              <a:rPr lang="ar-SA" sz="2800" dirty="0" smtClean="0"/>
              <a:t>/* </a:t>
            </a:r>
            <a:r>
              <a:rPr lang="en-US" sz="2800" dirty="0" smtClean="0"/>
              <a:t>this is a prolog program</a:t>
            </a:r>
            <a:r>
              <a:rPr lang="ar-SA" sz="2800" dirty="0" smtClean="0"/>
              <a:t>*/</a:t>
            </a:r>
            <a:r>
              <a:rPr lang="en-US" sz="2800" dirty="0" smtClean="0"/>
              <a:t>.</a:t>
            </a:r>
          </a:p>
          <a:p>
            <a:pPr lvl="0">
              <a:buFont typeface="Wingdings" pitchFamily="2" charset="2"/>
              <a:buChar char="Ø"/>
            </a:pPr>
            <a:r>
              <a:rPr lang="en-US" sz="2800" dirty="0" smtClean="0"/>
              <a:t>%this comment for variable%</a:t>
            </a:r>
          </a:p>
          <a:p>
            <a:pPr>
              <a:buFont typeface="Wingdings" pitchFamily="2" charset="2"/>
              <a:buChar char="Ø"/>
            </a:pPr>
            <a:r>
              <a:rPr lang="ar-SA" sz="2800" dirty="0" smtClean="0"/>
              <a:t>ملاحظة:</a:t>
            </a:r>
            <a:endParaRPr lang="en-US" sz="2800" dirty="0" smtClean="0"/>
          </a:p>
          <a:p>
            <a:pPr>
              <a:buFont typeface="Wingdings" pitchFamily="2" charset="2"/>
              <a:buChar char="Ø"/>
            </a:pPr>
            <a:r>
              <a:rPr lang="ar-SA" sz="2800" dirty="0" smtClean="0"/>
              <a:t>الحقائق في صورتها العامة تكون احدى الصورتين:</a:t>
            </a:r>
            <a:endParaRPr lang="en-US" sz="2800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Property(object_1,object_2,…,…,object_n)</a:t>
            </a:r>
          </a:p>
          <a:p>
            <a:pPr lvl="0">
              <a:buFont typeface="Wingdings" pitchFamily="2" charset="2"/>
              <a:buChar char="Ø"/>
            </a:pPr>
            <a:r>
              <a:rPr lang="ar-SA" sz="2800" dirty="0" smtClean="0"/>
              <a:t>(</a:t>
            </a:r>
            <a:r>
              <a:rPr lang="en-US" sz="2800" dirty="0" smtClean="0"/>
              <a:t>Relation (object_1,object_2,…,…,</a:t>
            </a:r>
            <a:r>
              <a:rPr lang="en-US" sz="2800" dirty="0" err="1" smtClean="0"/>
              <a:t>object_n</a:t>
            </a:r>
            <a:r>
              <a:rPr lang="ar-SA" sz="2800" dirty="0" smtClean="0"/>
              <a:t>الخاصية 1)تجمع ما بين القوسين.</a:t>
            </a:r>
            <a:endParaRPr lang="en-US" sz="2800" dirty="0" smtClean="0"/>
          </a:p>
          <a:p>
            <a:pPr>
              <a:buFont typeface="Wingdings" pitchFamily="2" charset="2"/>
              <a:buChar char="Ø"/>
            </a:pPr>
            <a:endParaRPr lang="ar-SA" sz="2800" dirty="0" smtClean="0"/>
          </a:p>
          <a:p>
            <a:pPr>
              <a:buFont typeface="Wingdings" pitchFamily="2" charset="2"/>
              <a:buChar char="Ø"/>
            </a:pPr>
            <a:endParaRPr lang="ar-SA" sz="2800" dirty="0"/>
          </a:p>
        </p:txBody>
      </p:sp>
      <p:sp>
        <p:nvSpPr>
          <p:cNvPr id="3" name="Rectangle 2"/>
          <p:cNvSpPr/>
          <p:nvPr/>
        </p:nvSpPr>
        <p:spPr>
          <a:xfrm>
            <a:off x="2286000" y="5143512"/>
            <a:ext cx="65722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dirty="0" smtClean="0"/>
              <a:t>2) العلاقة تربط ما بين القوسين</a:t>
            </a:r>
            <a:endParaRPr lang="ar-SA" sz="28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857256"/>
          </a:xfrm>
        </p:spPr>
        <p:txBody>
          <a:bodyPr>
            <a:normAutofit fontScale="90000"/>
          </a:bodyPr>
          <a:lstStyle/>
          <a:p>
            <a:pPr algn="r"/>
            <a:r>
              <a:rPr lang="ar-SA" sz="2800" dirty="0" smtClean="0"/>
              <a:t>.</a:t>
            </a:r>
            <a:r>
              <a:rPr lang="ar-SA" sz="2800" b="1" i="1" u="sng" dirty="0" smtClean="0">
                <a:solidFill>
                  <a:srgbClr val="7030A0"/>
                </a:solidFill>
              </a:rPr>
              <a:t> الاسناد المزدوج:-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ar-S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Autofit/>
          </a:bodyPr>
          <a:lstStyle/>
          <a:p>
            <a:pPr lvl="0"/>
            <a:endParaRPr lang="en-US" sz="2800" dirty="0"/>
          </a:p>
          <a:p>
            <a:r>
              <a:rPr lang="ar-SA" sz="2800" dirty="0"/>
              <a:t>	تسمح البرولوق بامكانية اسناد نفس اسماء العناصر اكثر من مرة بشرط الاختلاف في عدد المعاملات مثلا:</a:t>
            </a:r>
            <a:endParaRPr lang="en-US" sz="2800" dirty="0"/>
          </a:p>
          <a:p>
            <a:r>
              <a:rPr lang="en-US" sz="2800" dirty="0"/>
              <a:t>person(name,age)</a:t>
            </a:r>
          </a:p>
          <a:p>
            <a:r>
              <a:rPr lang="en-US" sz="2800" dirty="0"/>
              <a:t>person(address,job,pay</a:t>
            </a:r>
            <a:r>
              <a:rPr lang="en-US" sz="2800" dirty="0" smtClean="0"/>
              <a:t>)</a:t>
            </a:r>
            <a:endParaRPr lang="en-US" sz="2800" dirty="0"/>
          </a:p>
          <a:p>
            <a:endParaRPr lang="ar-SA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928670"/>
            <a:ext cx="9144000" cy="606319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ar-SA" sz="3600" b="1" i="0" u="sng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سمنار بعنوان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32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sz="32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ar-SA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اعداد الطلاب:-</a:t>
            </a:r>
            <a:endParaRPr kumimoji="0" lang="en-US" sz="3200" b="1" i="0" u="none" strike="noStrike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أحمدسليمان البشيرمحمد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ابراهيم أحمدابراهيم مكي                                             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ar-SA" sz="2800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أ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منيه ايدام 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حامدمحمد</a:t>
            </a: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ar-SA" sz="280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اسلام عباس شرف الدين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علي محمد دهب رحمة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SA" sz="2800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دفع الله أحمدالرضي حمد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محمد عبد المنعم كرارعلي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ar-SA" sz="28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itchFamily="34" charset="0"/>
                <a:ea typeface="Calibri" pitchFamily="34" charset="0"/>
                <a:cs typeface="Arial" pitchFamily="34" charset="0"/>
              </a:rPr>
              <a:t>الاشراف:أ. وصال جماع النور</a:t>
            </a:r>
            <a:endParaRPr kumimoji="0" lang="ar-SA" sz="28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 rot="19273150">
            <a:off x="1157311" y="3331725"/>
            <a:ext cx="6048022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en-US" sz="66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ar-SA" sz="66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لغة برولوق </a:t>
            </a:r>
            <a:endParaRPr lang="en-US" sz="66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71546"/>
            <a:ext cx="90011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ar-SA" sz="2800" b="1" i="1" u="sng" dirty="0" smtClean="0">
                <a:solidFill>
                  <a:srgbClr val="FF0000"/>
                </a:solidFill>
              </a:rPr>
              <a:t>قاعدة البيانات </a:t>
            </a:r>
            <a:r>
              <a:rPr lang="en-US" sz="2800" b="1" i="1" u="sng" dirty="0" smtClean="0">
                <a:solidFill>
                  <a:srgbClr val="FF0000"/>
                </a:solidFill>
              </a:rPr>
              <a:t>DATABASE</a:t>
            </a:r>
            <a:r>
              <a:rPr lang="ar-SA" sz="2800" b="1" i="1" u="sng" dirty="0" smtClean="0">
                <a:solidFill>
                  <a:srgbClr val="FF0000"/>
                </a:solidFill>
              </a:rPr>
              <a:t>:-</a:t>
            </a:r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ar-SA" sz="2800" dirty="0" smtClean="0"/>
              <a:t>	وفيها يتم تجميع  للحقائق والقواعد ، فلابد من تجميع وحفظ وتعديل هذة الحقائق ، فلابد من ان تكون الحقائق ديناميكية او وجود قاعدة بيانات داخلية.</a:t>
            </a:r>
            <a:endParaRPr lang="en-US" sz="28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2844" y="2786059"/>
          <a:ext cx="8858312" cy="282613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429156"/>
                <a:gridCol w="4429156"/>
              </a:tblGrid>
              <a:tr h="631577">
                <a:tc>
                  <a:txBody>
                    <a:bodyPr/>
                    <a:lstStyle/>
                    <a:p>
                      <a:pPr rtl="1">
                        <a:buFont typeface="Wingdings" pitchFamily="2" charset="2"/>
                        <a:buChar char="Ø"/>
                      </a:pPr>
                      <a:r>
                        <a:rPr lang="ar-SA" sz="2800" dirty="0" smtClean="0"/>
                        <a:t>الأمر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buFont typeface="Wingdings" pitchFamily="2" charset="2"/>
                        <a:buChar char="Ø"/>
                      </a:pPr>
                      <a:r>
                        <a:rPr lang="ar-SA" sz="2800" dirty="0" smtClean="0"/>
                        <a:t>الغرض</a:t>
                      </a:r>
                      <a:endParaRPr lang="ar-SA" sz="2800" dirty="0"/>
                    </a:p>
                  </a:txBody>
                  <a:tcPr/>
                </a:tc>
              </a:tr>
              <a:tr h="64673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asserta(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en-US" sz="280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dirty="0" smtClean="0"/>
                        <a:t>تضيف العبارة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ar-SA" sz="2400" dirty="0" smtClean="0"/>
                        <a:t> كعبارة اولية لاسنادها</a:t>
                      </a:r>
                      <a:endParaRPr lang="en-US" sz="2400" dirty="0" smtClean="0"/>
                    </a:p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64673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assertz(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en-US" sz="280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dirty="0" smtClean="0"/>
                        <a:t>تضيف العبارة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ar-SA" sz="2400" dirty="0" smtClean="0"/>
                        <a:t> كعبارة اخيرة لاسنادها</a:t>
                      </a:r>
                      <a:endParaRPr lang="en-US" sz="2400" dirty="0" smtClean="0"/>
                    </a:p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64673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retract(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en-US" sz="280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dirty="0" smtClean="0"/>
                        <a:t>حذف العبارة من القاعدة</a:t>
                      </a:r>
                      <a:endParaRPr lang="en-US" sz="2400" dirty="0" smtClean="0"/>
                    </a:p>
                    <a:p>
                      <a:pPr rtl="1"/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5786454"/>
            <a:ext cx="90011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>
                <a:solidFill>
                  <a:schemeClr val="bg2">
                    <a:lumMod val="10000"/>
                  </a:schemeClr>
                </a:solidFill>
              </a:rPr>
              <a:t>يبدأ الاعلان عن هذا القسم بكلمة </a:t>
            </a: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DATABASE</a:t>
            </a:r>
            <a:r>
              <a:rPr lang="ar-SA" sz="2400" b="1" dirty="0" smtClean="0">
                <a:solidFill>
                  <a:schemeClr val="bg2">
                    <a:lumMod val="10000"/>
                  </a:schemeClr>
                </a:solidFill>
              </a:rPr>
              <a:t> وتليها الحقائق الديناميكية والتي يمكن التعامل معها بالاضافة والتعديل و الحذف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ar-SA" sz="2400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8"/>
          </a:xfrm>
        </p:spPr>
        <p:txBody>
          <a:bodyPr>
            <a:normAutofit/>
          </a:bodyPr>
          <a:lstStyle/>
          <a:p>
            <a:pPr algn="r">
              <a:buFont typeface="Wingdings" pitchFamily="2" charset="2"/>
              <a:buChar char="v"/>
            </a:pPr>
            <a:r>
              <a:rPr lang="ar-SA" sz="2800" b="1" i="1" u="sng" dirty="0" smtClean="0">
                <a:solidFill>
                  <a:srgbClr val="FF0000"/>
                </a:solidFill>
              </a:rPr>
              <a:t>الثوابت </a:t>
            </a:r>
            <a:r>
              <a:rPr lang="en-US" sz="2800" b="1" i="1" u="sng" dirty="0" smtClean="0">
                <a:solidFill>
                  <a:srgbClr val="FF0000"/>
                </a:solidFill>
              </a:rPr>
              <a:t> -:CONSTANT</a:t>
            </a:r>
            <a:r>
              <a:rPr lang="en-US" sz="2000" b="1" i="1" u="sng" dirty="0" smtClean="0">
                <a:solidFill>
                  <a:srgbClr val="FF0000"/>
                </a:solidFill>
              </a:rPr>
              <a:t>S</a:t>
            </a:r>
            <a:endParaRPr lang="ar-SA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543956" cy="7715304"/>
          </a:xfrm>
        </p:spPr>
        <p:txBody>
          <a:bodyPr>
            <a:noAutofit/>
          </a:bodyPr>
          <a:lstStyle/>
          <a:p>
            <a:r>
              <a:rPr lang="ar-SA" sz="2800" dirty="0"/>
              <a:t>	وفيه يتم الاعلان عن رموز الثوابت وقيمها بشكل منفصل مثلا:</a:t>
            </a:r>
            <a:endParaRPr lang="en-US" sz="2800" dirty="0"/>
          </a:p>
          <a:p>
            <a:r>
              <a:rPr lang="en-US" sz="2800" dirty="0"/>
              <a:t>CONSTANTS</a:t>
            </a:r>
          </a:p>
          <a:p>
            <a:r>
              <a:rPr lang="en-US" sz="2800" dirty="0"/>
              <a:t>a=58.65</a:t>
            </a:r>
          </a:p>
          <a:p>
            <a:r>
              <a:rPr lang="en-US" sz="2800" dirty="0"/>
              <a:t>pi=3.1416</a:t>
            </a:r>
          </a:p>
          <a:p>
            <a:r>
              <a:rPr lang="ar-SA" sz="2800" b="1" i="1" u="sng" dirty="0">
                <a:solidFill>
                  <a:srgbClr val="00B050"/>
                </a:solidFill>
              </a:rPr>
              <a:t>العمومي </a:t>
            </a:r>
            <a:r>
              <a:rPr lang="en-US" sz="2800" b="1" i="1" u="sng" dirty="0">
                <a:solidFill>
                  <a:srgbClr val="00B050"/>
                </a:solidFill>
              </a:rPr>
              <a:t>GLOBAL</a:t>
            </a:r>
            <a:r>
              <a:rPr lang="ar-SA" sz="2800" b="1" i="1" u="sng" dirty="0">
                <a:solidFill>
                  <a:srgbClr val="00B050"/>
                </a:solidFill>
              </a:rPr>
              <a:t>:-</a:t>
            </a:r>
            <a:endParaRPr lang="en-US" sz="2800" dirty="0">
              <a:solidFill>
                <a:srgbClr val="00B050"/>
              </a:solidFill>
            </a:endParaRPr>
          </a:p>
          <a:p>
            <a:r>
              <a:rPr lang="ar-SA" sz="2800" dirty="0"/>
              <a:t>	وتضم توجيهات الي المترجم او تضمين برامج اخرى وتحديد عملية تتبع الاخطاء.</a:t>
            </a:r>
            <a:endParaRPr lang="en-US" sz="2800" dirty="0"/>
          </a:p>
          <a:p>
            <a:r>
              <a:rPr lang="ar-SA" sz="2800" b="1" i="1" u="sng" dirty="0" smtClean="0">
                <a:solidFill>
                  <a:srgbClr val="0070C0"/>
                </a:solidFill>
              </a:rPr>
              <a:t>الرموز</a:t>
            </a:r>
            <a:r>
              <a:rPr lang="ar-SA" sz="2800" b="1" i="1" u="sng" dirty="0">
                <a:solidFill>
                  <a:srgbClr val="0070C0"/>
                </a:solidFill>
              </a:rPr>
              <a:t>:-</a:t>
            </a:r>
            <a:endParaRPr lang="en-US" sz="2800" dirty="0">
              <a:solidFill>
                <a:srgbClr val="0070C0"/>
              </a:solidFill>
            </a:endParaRPr>
          </a:p>
          <a:p>
            <a:pPr lvl="0"/>
            <a:r>
              <a:rPr lang="ar-SA" sz="2800" dirty="0"/>
              <a:t>يستخدم الرمز(-:)بدلا من </a:t>
            </a:r>
            <a:r>
              <a:rPr lang="en-US" sz="2800" dirty="0"/>
              <a:t>if</a:t>
            </a:r>
            <a:r>
              <a:rPr lang="ar-SA" sz="2800" dirty="0"/>
              <a:t>.</a:t>
            </a:r>
            <a:endParaRPr lang="en-US" sz="2800" dirty="0"/>
          </a:p>
          <a:p>
            <a:r>
              <a:rPr lang="ar-SA" sz="2800" dirty="0"/>
              <a:t>يستخدم </a:t>
            </a:r>
            <a:r>
              <a:rPr lang="ar-SA" sz="2800" dirty="0" smtClean="0"/>
              <a:t>الرمز(</a:t>
            </a:r>
            <a:r>
              <a:rPr lang="en-US" sz="3200" dirty="0" smtClean="0"/>
              <a:t>,</a:t>
            </a:r>
            <a:r>
              <a:rPr lang="ar-SA" sz="2800" dirty="0" smtClean="0"/>
              <a:t>) </a:t>
            </a:r>
            <a:r>
              <a:rPr lang="ar-SA" sz="2800" dirty="0"/>
              <a:t>بدلا من </a:t>
            </a:r>
            <a:r>
              <a:rPr lang="en-US" sz="2800" dirty="0"/>
              <a:t>and</a:t>
            </a:r>
            <a:r>
              <a:rPr lang="ar-SA" sz="2800" dirty="0"/>
              <a:t> </a:t>
            </a:r>
            <a:r>
              <a:rPr lang="ar-SA" sz="2800" dirty="0" smtClean="0"/>
              <a:t>.</a:t>
            </a:r>
          </a:p>
          <a:p>
            <a:r>
              <a:rPr lang="ar-SA" sz="2800" dirty="0" smtClean="0"/>
              <a:t>. يستخدم الرمز(</a:t>
            </a:r>
            <a:r>
              <a:rPr lang="en-US" sz="2800" dirty="0" smtClean="0"/>
              <a:t>;</a:t>
            </a:r>
            <a:r>
              <a:rPr lang="ar-SA" sz="2800" dirty="0" smtClean="0"/>
              <a:t>) بدلا من </a:t>
            </a:r>
            <a:r>
              <a:rPr lang="en-US" sz="2800" dirty="0" smtClean="0"/>
              <a:t>or</a:t>
            </a:r>
          </a:p>
          <a:p>
            <a:pPr lvl="0"/>
            <a:endParaRPr lang="en-US" sz="2800" dirty="0"/>
          </a:p>
          <a:p>
            <a:pPr>
              <a:buNone/>
            </a:pPr>
            <a:r>
              <a:rPr lang="ar-SA" sz="2800" b="1" i="1" dirty="0"/>
              <a:t> </a:t>
            </a:r>
            <a:endParaRPr lang="en-US" sz="2800" dirty="0"/>
          </a:p>
          <a:p>
            <a:endParaRPr lang="ar-SA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/>
          </a:bodyPr>
          <a:lstStyle/>
          <a:p>
            <a:pPr algn="r">
              <a:buFont typeface="Wingdings" pitchFamily="2" charset="2"/>
              <a:buChar char="Ø"/>
            </a:pPr>
            <a:r>
              <a:rPr lang="ar-SA" sz="4000" b="1" i="1" u="sng" dirty="0" smtClean="0">
                <a:solidFill>
                  <a:srgbClr val="0070C0"/>
                </a:solidFill>
              </a:rPr>
              <a:t>البرنامج</a:t>
            </a:r>
            <a:r>
              <a:rPr lang="ar-SA" sz="2800" b="1" i="1" u="sng" dirty="0" smtClean="0">
                <a:solidFill>
                  <a:srgbClr val="0070C0"/>
                </a:solidFill>
              </a:rPr>
              <a:t> :-</a:t>
            </a:r>
            <a:endParaRPr lang="ar-SA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>
            <a:noAutofit/>
          </a:bodyPr>
          <a:lstStyle/>
          <a:p>
            <a:r>
              <a:rPr lang="en-US" sz="2400" dirty="0" smtClean="0"/>
              <a:t>PREDICATES</a:t>
            </a:r>
            <a:endParaRPr lang="en-US" sz="2400" dirty="0"/>
          </a:p>
          <a:p>
            <a:r>
              <a:rPr lang="en-US" sz="2400" dirty="0"/>
              <a:t>Likes(symbol,symbol)</a:t>
            </a:r>
          </a:p>
          <a:p>
            <a:r>
              <a:rPr lang="en-US" sz="2400" dirty="0"/>
              <a:t>CLAUSES</a:t>
            </a:r>
          </a:p>
          <a:p>
            <a:r>
              <a:rPr lang="en-US" sz="2400" dirty="0"/>
              <a:t>Likes (</a:t>
            </a:r>
            <a:r>
              <a:rPr lang="en-US" sz="2400" dirty="0" smtClean="0"/>
              <a:t>ali,mango).</a:t>
            </a:r>
            <a:endParaRPr lang="en-US" sz="2400" dirty="0"/>
          </a:p>
          <a:p>
            <a:r>
              <a:rPr lang="en-US" sz="2400" dirty="0"/>
              <a:t>Likes (ahmed,banana).</a:t>
            </a:r>
          </a:p>
          <a:p>
            <a:r>
              <a:rPr lang="en-US" sz="2400" dirty="0"/>
              <a:t>Likes (umnia,orange).</a:t>
            </a:r>
          </a:p>
          <a:p>
            <a:r>
              <a:rPr lang="en-US" sz="2400" dirty="0"/>
              <a:t>Likes (Ibrahim,apple).</a:t>
            </a:r>
          </a:p>
          <a:p>
            <a:r>
              <a:rPr lang="ar-SA" sz="2400" dirty="0"/>
              <a:t>حيث يتم كتابة الاهداف او الاستفسارات بالصورة التالية:</a:t>
            </a:r>
            <a:endParaRPr lang="en-US" sz="2400" dirty="0"/>
          </a:p>
          <a:p>
            <a:r>
              <a:rPr lang="en-US" sz="2400" dirty="0"/>
              <a:t>Likes(X,Y)</a:t>
            </a:r>
          </a:p>
          <a:p>
            <a:r>
              <a:rPr lang="ar-SA" sz="2400" dirty="0"/>
              <a:t>حيث:</a:t>
            </a:r>
            <a:endParaRPr lang="en-US" sz="2400" dirty="0"/>
          </a:p>
          <a:p>
            <a:r>
              <a:rPr lang="ar-SA" sz="2400" dirty="0"/>
              <a:t>تشير </a:t>
            </a:r>
            <a:r>
              <a:rPr lang="en-US" sz="2400" dirty="0"/>
              <a:t>X </a:t>
            </a:r>
            <a:r>
              <a:rPr lang="ar-SA" sz="2400" dirty="0"/>
              <a:t> الي المعامل الاول وهنا يكون الشخص.</a:t>
            </a:r>
            <a:endParaRPr lang="en-US" sz="2400" dirty="0"/>
          </a:p>
          <a:p>
            <a:r>
              <a:rPr lang="ar-SA" sz="2400" dirty="0"/>
              <a:t>وتشير </a:t>
            </a:r>
            <a:r>
              <a:rPr lang="en-US" sz="2400" dirty="0"/>
              <a:t>Y </a:t>
            </a:r>
            <a:r>
              <a:rPr lang="ar-SA" sz="2400" dirty="0"/>
              <a:t> الي المعامل الثاني ويكون الفاكهة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وعند كتابة الهدف:</a:t>
            </a:r>
            <a:endParaRPr lang="ar-SA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>
            <a:noAutofit/>
          </a:bodyPr>
          <a:lstStyle/>
          <a:p>
            <a:r>
              <a:rPr lang="en-US" dirty="0" smtClean="0"/>
              <a:t>Likes(X,mango</a:t>
            </a:r>
            <a:r>
              <a:rPr lang="en-US" dirty="0"/>
              <a:t>)</a:t>
            </a:r>
          </a:p>
          <a:p>
            <a:r>
              <a:rPr lang="ar-SA" dirty="0"/>
              <a:t>يرد البرنامج ب:</a:t>
            </a:r>
            <a:endParaRPr lang="en-US" dirty="0"/>
          </a:p>
          <a:p>
            <a:r>
              <a:rPr lang="en-US" dirty="0"/>
              <a:t>X=ali</a:t>
            </a:r>
          </a:p>
          <a:p>
            <a:r>
              <a:rPr lang="en-US" dirty="0"/>
              <a:t>1 Solution</a:t>
            </a:r>
          </a:p>
          <a:p>
            <a:r>
              <a:rPr lang="ar-SA" dirty="0"/>
              <a:t>للحصول على جميع الحقائق الموجودة نكتب:</a:t>
            </a:r>
            <a:endParaRPr lang="en-US" dirty="0"/>
          </a:p>
          <a:p>
            <a:r>
              <a:rPr lang="en-US" dirty="0"/>
              <a:t>Likes(X,Y)</a:t>
            </a:r>
          </a:p>
          <a:p>
            <a:r>
              <a:rPr lang="ar-SA" dirty="0"/>
              <a:t>لتجاهل نتائج احد معاملات العلاقة نستخدم (_) فنكتب:</a:t>
            </a:r>
            <a:endParaRPr lang="en-US" dirty="0"/>
          </a:p>
          <a:p>
            <a:r>
              <a:rPr lang="en-US" dirty="0"/>
              <a:t>Likes(_,Y)Likes(X,_)</a:t>
            </a:r>
          </a:p>
          <a:p>
            <a:r>
              <a:rPr lang="ar-SA" dirty="0"/>
              <a:t>فيتم عرض اسماء الاشخاص فقط او الفواكهة فقط كما سنرى لاحقاَ.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ar-SA" dirty="0"/>
          </a:p>
        </p:txBody>
      </p:sp>
      <p:sp>
        <p:nvSpPr>
          <p:cNvPr id="4" name="Left Arrow 3"/>
          <p:cNvSpPr/>
          <p:nvPr/>
        </p:nvSpPr>
        <p:spPr>
          <a:xfrm>
            <a:off x="7786710" y="6072206"/>
            <a:ext cx="571504" cy="35719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افلام والصور\الصور\صور اسلاميه\942011104019Apic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786058"/>
            <a:ext cx="8429684" cy="3857652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511194" y="1857364"/>
            <a:ext cx="579998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مع خالص الشكر والتقدير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/>
          </a:bodyPr>
          <a:lstStyle/>
          <a:p>
            <a:pPr algn="r">
              <a:buFont typeface="Wingdings" pitchFamily="2" charset="2"/>
              <a:buChar char="v"/>
            </a:pPr>
            <a:r>
              <a:rPr lang="ar-SA" sz="2800" b="1" u="sng" dirty="0" smtClean="0">
                <a:solidFill>
                  <a:srgbClr val="002060"/>
                </a:solidFill>
              </a:rPr>
              <a:t>مقدمة عن لغة برولوق:-</a:t>
            </a:r>
            <a:endParaRPr lang="ar-SA" sz="2800" b="1" u="sng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472518" cy="5286388"/>
          </a:xfrm>
        </p:spPr>
        <p:txBody>
          <a:bodyPr>
            <a:normAutofit/>
          </a:bodyPr>
          <a:lstStyle/>
          <a:p>
            <a:r>
              <a:rPr lang="ar-SA" sz="2800" dirty="0" smtClean="0"/>
              <a:t>ظهرت </a:t>
            </a:r>
            <a:r>
              <a:rPr lang="ar-SA" sz="2800" dirty="0"/>
              <a:t>في بداية السبعينات في جامعة مارسيليا الفرنسية (</a:t>
            </a:r>
            <a:r>
              <a:rPr lang="en-US" sz="2800" dirty="0"/>
              <a:t>Programming Logic</a:t>
            </a:r>
            <a:r>
              <a:rPr lang="ar-SA" sz="2800" dirty="0"/>
              <a:t>) </a:t>
            </a:r>
            <a:r>
              <a:rPr lang="ar-SA" sz="2800" dirty="0" smtClean="0"/>
              <a:t>(</a:t>
            </a:r>
            <a:r>
              <a:rPr lang="ar-SA" sz="2800" dirty="0" smtClean="0">
                <a:solidFill>
                  <a:srgbClr val="FF0000"/>
                </a:solidFill>
              </a:rPr>
              <a:t>وتعني البرمجة بالمنطق</a:t>
            </a:r>
            <a:r>
              <a:rPr lang="ar-SA" sz="2800" dirty="0"/>
              <a:t>) </a:t>
            </a:r>
            <a:r>
              <a:rPr lang="ar-SA" sz="2800" dirty="0" smtClean="0"/>
              <a:t>وتم </a:t>
            </a:r>
            <a:r>
              <a:rPr lang="ar-SA" sz="2800" dirty="0"/>
              <a:t>تطوير نسخة في بريطانيا في منتصف السبعينات .</a:t>
            </a:r>
            <a:endParaRPr lang="en-US" sz="2800" dirty="0"/>
          </a:p>
          <a:p>
            <a:r>
              <a:rPr lang="ar-SA" sz="2800" dirty="0"/>
              <a:t>	هي حصيلة سنوات من البحث والتطوير في جامعة مارسيليا على يد ألية كولمريه كاداة من ادوات البرمجة المنطقية والان تعتبر اداه هامة في برمجة تطبيقات الذكاء الاصطناعي وتطوير النظم الخبيرة.</a:t>
            </a:r>
            <a:endParaRPr lang="en-US" sz="2800" dirty="0"/>
          </a:p>
          <a:p>
            <a:r>
              <a:rPr lang="ar-SA" sz="2800" dirty="0" smtClean="0"/>
              <a:t>وهي ليست </a:t>
            </a:r>
            <a:r>
              <a:rPr lang="ar-SA" sz="2800" dirty="0"/>
              <a:t>من لغات الجيل الخامس للحاسوب ، حيث ان لغات البرمجة العادية التي تعتمد على الاجراءات والدوال فيها يتوجب على المبرمج كتابة البرنامج بصورة واضحة ومفصلة</a:t>
            </a:r>
            <a:r>
              <a:rPr lang="ar-SA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844" y="1357298"/>
            <a:ext cx="878687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ar-SA" sz="2800" b="1" u="sng" dirty="0" smtClean="0">
                <a:solidFill>
                  <a:srgbClr val="FF0000"/>
                </a:solidFill>
              </a:rPr>
              <a:t>استخدام لغة </a:t>
            </a:r>
            <a:r>
              <a:rPr lang="en-US" sz="2800" b="1" u="sng" dirty="0" smtClean="0">
                <a:solidFill>
                  <a:srgbClr val="FF0000"/>
                </a:solidFill>
              </a:rPr>
              <a:t>Turbo Prolog</a:t>
            </a:r>
            <a:r>
              <a:rPr lang="ar-SA" sz="2800" u="sng" dirty="0" smtClean="0">
                <a:solidFill>
                  <a:srgbClr val="FF0000"/>
                </a:solidFill>
              </a:rPr>
              <a:t>:-</a:t>
            </a:r>
            <a:endParaRPr lang="en-US" sz="2800" u="sng" dirty="0" smtClean="0">
              <a:solidFill>
                <a:srgbClr val="FF0000"/>
              </a:solidFill>
            </a:endParaRPr>
          </a:p>
          <a:p>
            <a:r>
              <a:rPr lang="ar-SA" sz="2800" dirty="0" smtClean="0"/>
              <a:t>مرت لغة </a:t>
            </a:r>
            <a:r>
              <a:rPr lang="en-US" sz="2800" dirty="0" smtClean="0"/>
              <a:t>prolog</a:t>
            </a:r>
            <a:r>
              <a:rPr lang="ar-SA" sz="2800" dirty="0" smtClean="0"/>
              <a:t>بتطورات واصدارات متعددة منها علي سبيل المثال</a:t>
            </a:r>
            <a:r>
              <a:rPr lang="en-US" sz="2800" dirty="0" smtClean="0"/>
              <a:t>Segaprolog- -Visual prolog,</a:t>
            </a:r>
            <a:r>
              <a:rPr lang="ar-SA" sz="2800" dirty="0" smtClean="0"/>
              <a:t>باصدارات مختلفة</a:t>
            </a:r>
            <a:endParaRPr lang="en-US" sz="2800" dirty="0" smtClean="0"/>
          </a:p>
          <a:p>
            <a:r>
              <a:rPr lang="ar-SA" sz="2800" b="1" dirty="0" smtClean="0"/>
              <a:t>وعلى الرغم من أن </a:t>
            </a:r>
            <a:r>
              <a:rPr lang="en-US" sz="2800" b="1" dirty="0" smtClean="0"/>
              <a:t>Turbo Prolog </a:t>
            </a:r>
            <a:r>
              <a:rPr lang="ar-SA" sz="2800" b="1" dirty="0" smtClean="0"/>
              <a:t>قد لا تعتبر احدث الإصدارات إلا أننا سنتناول في مدخلنا إلى لغة </a:t>
            </a:r>
            <a:r>
              <a:rPr lang="en-US" sz="2800" b="1" dirty="0" smtClean="0"/>
              <a:t>Prolog</a:t>
            </a:r>
            <a:r>
              <a:rPr lang="ar-SA" sz="2800" b="1" dirty="0" smtClean="0"/>
              <a:t> وذلك لعدة أسباب</a:t>
            </a:r>
            <a:endParaRPr lang="en-US" sz="2800" dirty="0" smtClean="0"/>
          </a:p>
          <a:p>
            <a:endParaRPr lang="ar-SA" sz="28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pPr algn="r">
              <a:buFont typeface="Wingdings" pitchFamily="2" charset="2"/>
              <a:buChar char="Ø"/>
            </a:pPr>
            <a:r>
              <a:rPr lang="ar-SA" sz="3600" u="sng" dirty="0" smtClean="0">
                <a:solidFill>
                  <a:srgbClr val="FF0000"/>
                </a:solidFill>
              </a:rPr>
              <a:t>الاسباب هي</a:t>
            </a:r>
            <a:r>
              <a:rPr lang="ar-SA" sz="3600" u="sng" dirty="0" smtClean="0"/>
              <a:t>:</a:t>
            </a:r>
            <a:endParaRPr lang="ar-SA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357719"/>
          </a:xfrm>
        </p:spPr>
        <p:txBody>
          <a:bodyPr>
            <a:normAutofit/>
          </a:bodyPr>
          <a:lstStyle/>
          <a:p>
            <a:pPr lvl="0"/>
            <a:r>
              <a:rPr lang="ar-SA" sz="2800" dirty="0"/>
              <a:t>لغة تحقق الجوانب العملية لشرح مفاهيم الذكاء الاصطناعي خاصة تمثيل المعرفه</a:t>
            </a:r>
            <a:endParaRPr lang="en-US" sz="2800" dirty="0"/>
          </a:p>
          <a:p>
            <a:pPr lvl="0"/>
            <a:r>
              <a:rPr lang="ar-SA" sz="2800" dirty="0"/>
              <a:t>تمتازبسرعه البرنامج في طور الانتاج</a:t>
            </a:r>
            <a:endParaRPr lang="en-US" sz="2800" dirty="0"/>
          </a:p>
          <a:p>
            <a:pPr lvl="0"/>
            <a:r>
              <a:rPr lang="ar-SA" sz="2800" dirty="0"/>
              <a:t>يمكن اعتبارها لغه قياسيه ,حيث يمكن من خلالها فهم الاصدارات الاخري</a:t>
            </a:r>
            <a:endParaRPr lang="en-US" sz="2800" dirty="0"/>
          </a:p>
          <a:p>
            <a:r>
              <a:rPr lang="ar-SA" sz="2800" b="1" dirty="0"/>
              <a:t>تعتبر لغة  </a:t>
            </a:r>
            <a:r>
              <a:rPr lang="en-US" sz="2800" b="1" dirty="0"/>
              <a:t>turbo prolog</a:t>
            </a:r>
            <a:r>
              <a:rPr lang="ar-SA" sz="2800" b="1" dirty="0"/>
              <a:t>  لغة متكاملة تحتوي على العديد من الإجراءات المساعدة في عملية البرمجة كما يظهر في الشكل التالي</a:t>
            </a:r>
            <a:r>
              <a:rPr lang="ar-SA" sz="2800" dirty="0"/>
              <a:t>:</a:t>
            </a:r>
            <a:endParaRPr lang="en-US" sz="2800" dirty="0"/>
          </a:p>
          <a:p>
            <a:endParaRPr lang="ar-SA" sz="2800" dirty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71546"/>
            <a:ext cx="8229600" cy="214314"/>
          </a:xfrm>
        </p:spPr>
        <p:txBody>
          <a:bodyPr>
            <a:normAutofit fontScale="90000"/>
          </a:bodyPr>
          <a:lstStyle/>
          <a:p>
            <a:pPr algn="ctr"/>
            <a:r>
              <a:rPr lang="ar-SA" sz="4400" u="sng" dirty="0" smtClean="0">
                <a:solidFill>
                  <a:srgbClr val="FF0000"/>
                </a:solidFill>
              </a:rPr>
              <a:t>الشاشه الرئيسية</a:t>
            </a:r>
            <a:br>
              <a:rPr lang="ar-SA" sz="4400" u="sng" dirty="0" smtClean="0">
                <a:solidFill>
                  <a:srgbClr val="FF0000"/>
                </a:solidFill>
              </a:rPr>
            </a:br>
            <a:endParaRPr lang="ar-SA" sz="4400" u="sng" dirty="0">
              <a:solidFill>
                <a:srgbClr val="FF0000"/>
              </a:solidFill>
            </a:endParaRPr>
          </a:p>
        </p:txBody>
      </p:sp>
      <p:pic>
        <p:nvPicPr>
          <p:cNvPr id="4" name="Content Placeholder 3" descr="Ÿী퐸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1000108"/>
            <a:ext cx="8858312" cy="564360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2400" b="1" dirty="0" smtClean="0"/>
              <a:t>حيث نلاحظ أن الشاشة الرئيسية تحتوي على سبعة قوائم وأربعة نوافذ فرعية هي:-</a:t>
            </a:r>
            <a:endParaRPr lang="ar-SA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686800" cy="57150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ar-SA" sz="2800" b="1" dirty="0"/>
              <a:t/>
            </a:r>
            <a:br>
              <a:rPr lang="ar-SA" sz="2800" b="1" dirty="0"/>
            </a:br>
            <a:r>
              <a:rPr lang="ar-SA" sz="2800" b="1" dirty="0">
                <a:cs typeface="+mj-cs"/>
              </a:rPr>
              <a:t>أ-نافذة كتابة </a:t>
            </a:r>
            <a:r>
              <a:rPr lang="ar-SA" sz="2800" b="1" dirty="0" smtClean="0">
                <a:cs typeface="+mj-cs"/>
              </a:rPr>
              <a:t>البرنامج  </a:t>
            </a:r>
            <a:r>
              <a:rPr lang="en-US" sz="2800" b="1" dirty="0">
                <a:cs typeface="+mj-cs"/>
              </a:rPr>
              <a:t>Editor </a:t>
            </a:r>
            <a:r>
              <a:rPr lang="en-US" sz="2800" b="1" dirty="0" smtClean="0">
                <a:cs typeface="+mj-cs"/>
              </a:rPr>
              <a:t>windows</a:t>
            </a:r>
            <a:r>
              <a:rPr lang="ar-SA" sz="2800" b="1" dirty="0" smtClean="0">
                <a:cs typeface="+mj-cs"/>
              </a:rPr>
              <a:t>.</a:t>
            </a:r>
            <a:r>
              <a:rPr lang="ar-SA" sz="2800" b="1" dirty="0">
                <a:cs typeface="+mj-cs"/>
              </a:rPr>
              <a:t/>
            </a:r>
            <a:br>
              <a:rPr lang="ar-SA" sz="2800" b="1" dirty="0">
                <a:cs typeface="+mj-cs"/>
              </a:rPr>
            </a:br>
            <a:r>
              <a:rPr lang="ar-SA" sz="2800" b="1" dirty="0">
                <a:cs typeface="+mj-cs"/>
              </a:rPr>
              <a:t>  وهي النافذة التي يكتب فيها البرنامج</a:t>
            </a:r>
            <a:br>
              <a:rPr lang="ar-SA" sz="2800" b="1" dirty="0">
                <a:cs typeface="+mj-cs"/>
              </a:rPr>
            </a:br>
            <a:r>
              <a:rPr lang="ar-SA" sz="2800" b="1" dirty="0">
                <a:cs typeface="+mj-cs"/>
              </a:rPr>
              <a:t>ب-نافــذة </a:t>
            </a:r>
            <a:r>
              <a:rPr lang="ar-SA" sz="2800" b="1" dirty="0" smtClean="0">
                <a:cs typeface="+mj-cs"/>
              </a:rPr>
              <a:t>الـحـوار </a:t>
            </a:r>
            <a:r>
              <a:rPr lang="en-US" sz="2800" b="1" dirty="0" smtClean="0">
                <a:cs typeface="+mj-cs"/>
              </a:rPr>
              <a:t>Dialog Windows</a:t>
            </a:r>
            <a:r>
              <a:rPr lang="ar-SA" sz="2800" b="1" dirty="0" smtClean="0">
                <a:cs typeface="+mj-cs"/>
              </a:rPr>
              <a:t>.</a:t>
            </a:r>
            <a:r>
              <a:rPr lang="ar-SA" sz="2800" b="1" dirty="0">
                <a:cs typeface="+mj-cs"/>
              </a:rPr>
              <a:t/>
            </a:r>
            <a:br>
              <a:rPr lang="ar-SA" sz="2800" b="1" dirty="0">
                <a:cs typeface="+mj-cs"/>
              </a:rPr>
            </a:br>
            <a:r>
              <a:rPr lang="ar-SA" sz="2800" b="1" dirty="0">
                <a:cs typeface="+mj-cs"/>
              </a:rPr>
              <a:t> وهي نافذة من خلالها يستطيع المستخدم أن يطرح أسئلته ويجد الإجابة عليها من خلالها</a:t>
            </a:r>
            <a:br>
              <a:rPr lang="ar-SA" sz="2800" b="1" dirty="0">
                <a:cs typeface="+mj-cs"/>
              </a:rPr>
            </a:br>
            <a:r>
              <a:rPr lang="ar-SA" sz="2800" b="1" dirty="0">
                <a:cs typeface="+mj-cs"/>
              </a:rPr>
              <a:t>ج- نافذة رسائل النظام  </a:t>
            </a:r>
            <a:r>
              <a:rPr lang="en-US" sz="2800" b="1" dirty="0" smtClean="0">
                <a:cs typeface="+mj-cs"/>
              </a:rPr>
              <a:t>Message Windows</a:t>
            </a:r>
            <a:r>
              <a:rPr lang="ar-SA" sz="2800" b="1" dirty="0" smtClean="0">
                <a:cs typeface="+mj-cs"/>
              </a:rPr>
              <a:t>. </a:t>
            </a:r>
            <a:r>
              <a:rPr lang="ar-SA" sz="2800" b="1" dirty="0">
                <a:cs typeface="+mj-cs"/>
              </a:rPr>
              <a:t/>
            </a:r>
            <a:br>
              <a:rPr lang="ar-SA" sz="2800" b="1" dirty="0">
                <a:cs typeface="+mj-cs"/>
              </a:rPr>
            </a:br>
            <a:r>
              <a:rPr lang="ar-SA" sz="2800" b="1" dirty="0">
                <a:cs typeface="+mj-cs"/>
              </a:rPr>
              <a:t>  وهي نافذة إخراج لإخراج معلومات النظام لبيان ما تم فعلاً</a:t>
            </a:r>
            <a:br>
              <a:rPr lang="ar-SA" sz="2800" b="1" dirty="0">
                <a:cs typeface="+mj-cs"/>
              </a:rPr>
            </a:br>
            <a:r>
              <a:rPr lang="ar-SA" sz="2800" b="1" dirty="0">
                <a:cs typeface="+mj-cs"/>
              </a:rPr>
              <a:t>د-نافذة تدقيق البرنامج  </a:t>
            </a:r>
            <a:r>
              <a:rPr lang="en-US" sz="2800" b="1" dirty="0" smtClean="0">
                <a:cs typeface="+mj-cs"/>
              </a:rPr>
              <a:t>Trace Windows</a:t>
            </a:r>
            <a:r>
              <a:rPr lang="ar-SA" sz="2800" b="1" dirty="0" smtClean="0">
                <a:cs typeface="+mj-cs"/>
              </a:rPr>
              <a:t>.</a:t>
            </a:r>
            <a:r>
              <a:rPr lang="ar-SA" sz="2800" b="1" dirty="0">
                <a:cs typeface="+mj-cs"/>
              </a:rPr>
              <a:t/>
            </a:r>
            <a:br>
              <a:rPr lang="ar-SA" sz="2800" b="1" dirty="0">
                <a:cs typeface="+mj-cs"/>
              </a:rPr>
            </a:br>
            <a:r>
              <a:rPr lang="ar-SA" sz="2800" b="1" dirty="0">
                <a:cs typeface="+mj-cs"/>
              </a:rPr>
              <a:t>  وهي نافذة تستخدم لتتبع البرنامج وبيان ما يقوم به برنامج </a:t>
            </a:r>
            <a:r>
              <a:rPr lang="en-US" sz="2800" b="1" dirty="0">
                <a:cs typeface="+mj-cs"/>
              </a:rPr>
              <a:t>Turbo Prolog</a:t>
            </a:r>
            <a:r>
              <a:rPr lang="ar-SA" sz="2800" b="1" dirty="0">
                <a:cs typeface="+mj-cs"/>
              </a:rPr>
              <a:t/>
            </a:r>
            <a:br>
              <a:rPr lang="ar-SA" sz="2800" b="1" dirty="0">
                <a:cs typeface="+mj-cs"/>
              </a:rPr>
            </a:br>
            <a:r>
              <a:rPr lang="ar-SA" sz="2800" b="1" dirty="0">
                <a:cs typeface="+mj-cs"/>
              </a:rPr>
              <a:t> بعد كتابة البرنامج في نافذة كتابة البرنامج  </a:t>
            </a:r>
            <a:r>
              <a:rPr lang="en-US" sz="2800" b="1" dirty="0">
                <a:cs typeface="+mj-cs"/>
              </a:rPr>
              <a:t>Editor</a:t>
            </a:r>
            <a:r>
              <a:rPr lang="ar-SA" sz="2800" b="1" dirty="0">
                <a:cs typeface="+mj-cs"/>
              </a:rPr>
              <a:t>  نقوم بحفظه باختيار الأمر </a:t>
            </a:r>
            <a:r>
              <a:rPr lang="en-US" sz="2800" b="1" dirty="0">
                <a:cs typeface="+mj-cs"/>
              </a:rPr>
              <a:t>write to</a:t>
            </a:r>
            <a:r>
              <a:rPr lang="ar-SA" sz="2800" b="1" dirty="0">
                <a:cs typeface="+mj-cs"/>
              </a:rPr>
              <a:t> من قائمة </a:t>
            </a:r>
            <a:r>
              <a:rPr lang="en-US" sz="2800" b="1" dirty="0">
                <a:cs typeface="+mj-cs"/>
              </a:rPr>
              <a:t>Files</a:t>
            </a:r>
            <a:r>
              <a:rPr lang="ar-SA" sz="2800" b="1" dirty="0">
                <a:cs typeface="+mj-cs"/>
              </a:rPr>
              <a:t> ومن ثم تشغيله من قائمة </a:t>
            </a:r>
            <a:r>
              <a:rPr lang="en-US" sz="2800" b="1" dirty="0">
                <a:cs typeface="+mj-cs"/>
              </a:rPr>
              <a:t>Run</a:t>
            </a:r>
            <a:r>
              <a:rPr lang="ar-SA" sz="2800" b="1" dirty="0">
                <a:cs typeface="+mj-cs"/>
              </a:rPr>
              <a:t>.</a:t>
            </a:r>
            <a:endParaRPr lang="en-US" sz="2800" dirty="0">
              <a:cs typeface="+mj-cs"/>
            </a:endParaRPr>
          </a:p>
          <a:p>
            <a:endParaRPr lang="en-US" sz="2800" dirty="0"/>
          </a:p>
          <a:p>
            <a:pPr>
              <a:buNone/>
            </a:pPr>
            <a:r>
              <a:rPr lang="en-US" sz="2800" dirty="0"/>
              <a:t> </a:t>
            </a:r>
          </a:p>
          <a:p>
            <a:endParaRPr lang="ar-SA" sz="28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0" y="1714488"/>
            <a:ext cx="65722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/>
              <a:t>تمتاز لغات الذكاء الاصطناعي بخصائص  تناسب طبيعة أنظمة الذكاء الاصطناعي والخصائص هي :</a:t>
            </a:r>
          </a:p>
          <a:p>
            <a:r>
              <a:rPr lang="ar-SA" sz="2400" b="1" dirty="0" smtClean="0">
                <a:solidFill>
                  <a:schemeClr val="accent2"/>
                </a:solidFill>
              </a:rPr>
              <a:t>أ-قابلية تمثيل المعرفة </a:t>
            </a:r>
            <a:r>
              <a:rPr lang="en-US" sz="2400" b="1" dirty="0" smtClean="0">
                <a:solidFill>
                  <a:schemeClr val="accent2"/>
                </a:solidFill>
              </a:rPr>
              <a:t>Knowledge Representation</a:t>
            </a:r>
            <a:r>
              <a:rPr lang="ar-SA" sz="2400" b="1" dirty="0" smtClean="0">
                <a:solidFill>
                  <a:schemeClr val="accent2"/>
                </a:solidFill>
              </a:rPr>
              <a:t>:</a:t>
            </a:r>
          </a:p>
          <a:p>
            <a:r>
              <a:rPr lang="ar-SA" sz="2400" b="1" dirty="0" smtClean="0"/>
              <a:t>     ويقصد بها استخدام قواعد خاصة لوصف المعرفة (حقائق </a:t>
            </a:r>
            <a:r>
              <a:rPr lang="en-US" sz="2400" b="1" dirty="0" smtClean="0"/>
              <a:t>Facts</a:t>
            </a:r>
            <a:r>
              <a:rPr lang="ar-SA" sz="2400" b="1" dirty="0" smtClean="0"/>
              <a:t>,علاقات  </a:t>
            </a:r>
            <a:r>
              <a:rPr lang="en-US" sz="2400" b="1" dirty="0" smtClean="0"/>
              <a:t>Relations</a:t>
            </a:r>
            <a:r>
              <a:rPr lang="ar-SA" sz="2400" b="1" dirty="0" smtClean="0"/>
              <a:t>, قواعد </a:t>
            </a:r>
            <a:r>
              <a:rPr lang="en-US" sz="2400" b="1" dirty="0" smtClean="0"/>
              <a:t>Rules</a:t>
            </a:r>
            <a:r>
              <a:rPr lang="ar-SA" sz="2400" b="1" dirty="0" smtClean="0"/>
              <a:t>, اطر </a:t>
            </a:r>
            <a:r>
              <a:rPr lang="en-US" sz="2400" b="1" dirty="0" smtClean="0"/>
              <a:t>Frames</a:t>
            </a:r>
            <a:r>
              <a:rPr lang="ar-SA" sz="2400" b="1" dirty="0" smtClean="0"/>
              <a:t>).</a:t>
            </a:r>
          </a:p>
          <a:p>
            <a:r>
              <a:rPr lang="ar-SA" sz="2400" b="1" dirty="0" smtClean="0"/>
              <a:t>وهي التي تشكل قاعدة المعرفة </a:t>
            </a:r>
            <a:r>
              <a:rPr lang="en-US" sz="2400" b="1" dirty="0" smtClean="0"/>
              <a:t>Knowledge Base</a:t>
            </a:r>
            <a:r>
              <a:rPr lang="ar-SA" sz="2400" b="1" dirty="0" smtClean="0"/>
              <a:t>.</a:t>
            </a:r>
          </a:p>
          <a:p>
            <a:r>
              <a:rPr lang="ar-SA" sz="2400" b="1" dirty="0" smtClean="0">
                <a:solidFill>
                  <a:schemeClr val="accent2"/>
                </a:solidFill>
              </a:rPr>
              <a:t>ب- معالجة الرموز والأشكال </a:t>
            </a:r>
            <a:r>
              <a:rPr lang="en-US" sz="2400" b="1" dirty="0" smtClean="0">
                <a:solidFill>
                  <a:schemeClr val="accent2"/>
                </a:solidFill>
              </a:rPr>
              <a:t>Symbolic Processing</a:t>
            </a:r>
            <a:r>
              <a:rPr lang="ar-SA" sz="2400" b="1" dirty="0" smtClean="0">
                <a:solidFill>
                  <a:schemeClr val="accent2"/>
                </a:solidFill>
              </a:rPr>
              <a:t>:</a:t>
            </a:r>
          </a:p>
          <a:p>
            <a:r>
              <a:rPr lang="ar-SA" sz="2400" b="1" dirty="0" smtClean="0"/>
              <a:t>تمتاز لغات الذكاء الاصطناعي بإمكانية معالجة الرموز والأشكال</a:t>
            </a:r>
            <a:endParaRPr lang="ar-SA" sz="2400" dirty="0"/>
          </a:p>
        </p:txBody>
      </p:sp>
      <p:sp>
        <p:nvSpPr>
          <p:cNvPr id="4" name="Rectangle 3"/>
          <p:cNvSpPr/>
          <p:nvPr/>
        </p:nvSpPr>
        <p:spPr>
          <a:xfrm>
            <a:off x="2286000" y="5000636"/>
            <a:ext cx="650084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>
                <a:solidFill>
                  <a:schemeClr val="accent2"/>
                </a:solidFill>
              </a:rPr>
              <a:t>ج- مرونة في التحكم </a:t>
            </a:r>
            <a:r>
              <a:rPr lang="en-US" sz="2400" b="1" dirty="0" smtClean="0">
                <a:solidFill>
                  <a:schemeClr val="accent2"/>
                </a:solidFill>
              </a:rPr>
              <a:t>Flexibility of Control</a:t>
            </a:r>
            <a:r>
              <a:rPr lang="ar-SA" sz="2400" b="1" dirty="0" smtClean="0">
                <a:solidFill>
                  <a:schemeClr val="accent2"/>
                </a:solidFill>
              </a:rPr>
              <a:t>:</a:t>
            </a:r>
            <a:r>
              <a:rPr lang="ar-SA" sz="2400" b="1" dirty="0" smtClean="0"/>
              <a:t/>
            </a:r>
            <a:br>
              <a:rPr lang="ar-SA" sz="2400" b="1" dirty="0" smtClean="0"/>
            </a:br>
            <a:r>
              <a:rPr lang="ar-SA" sz="2400" b="1" dirty="0" smtClean="0"/>
              <a:t>اللغات التقليدية مثل </a:t>
            </a:r>
            <a:r>
              <a:rPr lang="en-US" sz="2400" b="1" dirty="0" smtClean="0"/>
              <a:t>Pascal</a:t>
            </a:r>
            <a:r>
              <a:rPr lang="ar-SA" sz="2400" b="1" dirty="0" smtClean="0"/>
              <a:t> و</a:t>
            </a:r>
            <a:r>
              <a:rPr lang="en-US" sz="2400" b="1" dirty="0" smtClean="0"/>
              <a:t>C </a:t>
            </a:r>
            <a:r>
              <a:rPr lang="ar-SA" sz="2400" b="1" dirty="0" smtClean="0"/>
              <a:t>  تقوم بمعالجة المشكلة  من خلال تتبع تسلسلي لتعليمات البرنامج فهي دائما ما تكون عاجزة عن علاج مشاكل الذكاء الاصطناعي لذلك أتت لغات الذكاء الاصطناعي بإمكانية تحكم أكثر مرونة.</a:t>
            </a:r>
            <a:endParaRPr lang="ar-SA" sz="2400" dirty="0"/>
          </a:p>
        </p:txBody>
      </p:sp>
      <p:sp>
        <p:nvSpPr>
          <p:cNvPr id="5" name="Rectangle 4"/>
          <p:cNvSpPr/>
          <p:nvPr/>
        </p:nvSpPr>
        <p:spPr>
          <a:xfrm>
            <a:off x="2887884" y="1142984"/>
            <a:ext cx="59703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ar-SA" sz="2400" b="1" u="sng" dirty="0" smtClean="0">
                <a:solidFill>
                  <a:srgbClr val="FF0000"/>
                </a:solidFill>
              </a:rPr>
              <a:t>مميزات وخصائص لغات الذكاء الاصطناعي :-</a:t>
            </a:r>
            <a:endParaRPr lang="ar-SA" sz="2400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857232"/>
            <a:ext cx="87154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ar-SA" sz="3200" b="1" i="1" u="sng" dirty="0" smtClean="0">
                <a:solidFill>
                  <a:srgbClr val="002060"/>
                </a:solidFill>
              </a:rPr>
              <a:t>المسميات في البرولوق:-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285860"/>
            <a:ext cx="892971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ar-SA" sz="3200" dirty="0" smtClean="0"/>
              <a:t>1). العلاقات تسمى اسنادات </a:t>
            </a:r>
            <a:r>
              <a:rPr lang="en-US" sz="3200" dirty="0" smtClean="0"/>
              <a:t>Predicates</a:t>
            </a:r>
          </a:p>
          <a:p>
            <a:r>
              <a:rPr lang="ar-SA" sz="3200" dirty="0" smtClean="0"/>
              <a:t>2) الحقائق والقواعد تسمى عبارات </a:t>
            </a:r>
            <a:r>
              <a:rPr lang="en-US" sz="3200" dirty="0" smtClean="0"/>
              <a:t>Clauses</a:t>
            </a:r>
            <a:endParaRPr lang="ar-SA" sz="3200" dirty="0"/>
          </a:p>
        </p:txBody>
      </p:sp>
      <p:sp>
        <p:nvSpPr>
          <p:cNvPr id="4" name="Rectangle 3"/>
          <p:cNvSpPr/>
          <p:nvPr/>
        </p:nvSpPr>
        <p:spPr>
          <a:xfrm>
            <a:off x="3020935" y="2214554"/>
            <a:ext cx="59087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200" dirty="0" smtClean="0"/>
              <a:t>3) الاستفسارات تسمى اهداف </a:t>
            </a:r>
            <a:r>
              <a:rPr lang="en-US" sz="3200" dirty="0" smtClean="0"/>
              <a:t>Goals</a:t>
            </a:r>
            <a:r>
              <a:rPr lang="ar-SA" sz="3200" dirty="0" smtClean="0"/>
              <a:t> .</a:t>
            </a:r>
            <a:endParaRPr lang="ar-SA" sz="3200" dirty="0"/>
          </a:p>
        </p:txBody>
      </p:sp>
      <p:sp>
        <p:nvSpPr>
          <p:cNvPr id="5" name="Rectangle 4"/>
          <p:cNvSpPr/>
          <p:nvPr/>
        </p:nvSpPr>
        <p:spPr>
          <a:xfrm>
            <a:off x="3864916" y="2571744"/>
            <a:ext cx="49933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200" dirty="0" smtClean="0"/>
              <a:t>4). المتغيرات </a:t>
            </a:r>
            <a:r>
              <a:rPr lang="en-US" sz="3200" dirty="0" smtClean="0"/>
              <a:t>variables</a:t>
            </a:r>
          </a:p>
          <a:p>
            <a:r>
              <a:rPr lang="ar-SA" sz="3200" dirty="0" smtClean="0"/>
              <a:t>5) التعليقات </a:t>
            </a:r>
            <a:r>
              <a:rPr lang="en-US" sz="3200" dirty="0" smtClean="0"/>
              <a:t>comments </a:t>
            </a:r>
            <a:endParaRPr lang="ar-SA" sz="32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640</TotalTime>
  <Words>731</Words>
  <Application>Microsoft Office PowerPoint</Application>
  <PresentationFormat>On-screen Show (4:3)</PresentationFormat>
  <Paragraphs>180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Flow</vt:lpstr>
      <vt:lpstr>بسم الله الرحمن الرحيم جامعة كردفان كلية دراسات الحاسوب والاحصاء </vt:lpstr>
      <vt:lpstr>Slide 2</vt:lpstr>
      <vt:lpstr>مقدمة عن لغة برولوق:-</vt:lpstr>
      <vt:lpstr>Slide 4</vt:lpstr>
      <vt:lpstr>الاسباب هي:</vt:lpstr>
      <vt:lpstr>الشاشه الرئيسية </vt:lpstr>
      <vt:lpstr>حيث نلاحظ أن الشاشة الرئيسية تحتوي على سبعة قوائم وأربعة نوافذ فرعية هي:-</vt:lpstr>
      <vt:lpstr>Slide 8</vt:lpstr>
      <vt:lpstr>Slide 9</vt:lpstr>
      <vt:lpstr>Slide 10</vt:lpstr>
      <vt:lpstr> اسنادات العلاقاتPredicates :- </vt:lpstr>
      <vt:lpstr>المجالات Domains:-</vt:lpstr>
      <vt:lpstr>العبارات Clauses :- </vt:lpstr>
      <vt:lpstr>Slide 14</vt:lpstr>
      <vt:lpstr>وهي الاسئلة التي توجه الي لغة البرولوق وقد يكون الهدف بسيط او مركب او معقد مثلا: </vt:lpstr>
      <vt:lpstr>Slide 16</vt:lpstr>
      <vt:lpstr>الراس: هوكل قاعدة تتكون من ثلاثة اجزاء:- </vt:lpstr>
      <vt:lpstr>Slide 18</vt:lpstr>
      <vt:lpstr>. الاسناد المزدوج:- </vt:lpstr>
      <vt:lpstr>Slide 20</vt:lpstr>
      <vt:lpstr>الثوابت  -:CONSTANTS</vt:lpstr>
      <vt:lpstr>البرنامج :-</vt:lpstr>
      <vt:lpstr>وعند كتابة الهدف: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الرحيم جامعة كردفان كلية دراسات الحاسوب والاحصاء</dc:title>
  <dc:creator>SeaNet</dc:creator>
  <cp:lastModifiedBy>SeaNet</cp:lastModifiedBy>
  <cp:revision>88</cp:revision>
  <dcterms:created xsi:type="dcterms:W3CDTF">2013-12-10T14:34:54Z</dcterms:created>
  <dcterms:modified xsi:type="dcterms:W3CDTF">2013-12-22T19:29:03Z</dcterms:modified>
</cp:coreProperties>
</file>