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2252CAB-5FB1-4CAF-A5AC-FEA80023602F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922A8D5-7003-430B-9A3D-2461D69A551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2A8D5-7003-430B-9A3D-2461D69A551A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2959A4-60C6-46B0-AFA8-9B3322DAA32B}" type="datetimeFigureOut">
              <a:rPr lang="ar-SA" smtClean="0"/>
              <a:pPr/>
              <a:t>06/06/1431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AB6202-71B0-46AD-B4EB-D9935E9C99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2214555"/>
            <a:ext cx="8458200" cy="3861232"/>
          </a:xfrm>
        </p:spPr>
        <p:txBody>
          <a:bodyPr>
            <a:normAutofit/>
          </a:bodyPr>
          <a:lstStyle/>
          <a:p>
            <a:pPr algn="r"/>
            <a: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b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إشراف: د.م. نضال الريس</a:t>
            </a:r>
            <a:b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ar-SY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إعداد </a:t>
            </a:r>
            <a:r>
              <a:rPr lang="ar-SY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SY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لمهندس</a:t>
            </a:r>
            <a:r>
              <a:rPr lang="ar-SY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ar-SY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محمد أبو حوران </a:t>
            </a:r>
            <a:endParaRPr lang="ar-S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142852"/>
            <a:ext cx="8315324" cy="15001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ctr"/>
            <a:r>
              <a:rPr lang="ar-SY" sz="7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مفرغات الصواعق ذات الغلاف العازل البولميري</a:t>
            </a:r>
          </a:p>
          <a:p>
            <a:pPr algn="ctr"/>
            <a:endParaRPr lang="ar-SY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Long term performance of polymer housed  MO-surge arresters       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ctr"/>
            <a:endParaRPr lang="ar-SY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Y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ar-SA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7158" y="357166"/>
            <a:ext cx="850109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-2-3</a:t>
            </a:r>
            <a:r>
              <a:rPr kumimoji="0" lang="ar-SY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الاختبارات القياسية(المعيارية) للمفرغات: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اختبار العازل الخارجي فقط لا يكفي حيث يتوجب اختبار كامل التصميم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تجرى اختبارات مثل "اختبار دخول الرطوبة" تضغط المفرغة ميكانيكيا من مختلف الاتجاهات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تحفظ في ماء مغلي مدة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42h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و بعد أن يبرد في الماء لدرجة الحرارة المحيطة تتكرر قياسات التيار المتناوب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تقارن النتائج مع القياسات السابقة ,لا يجب أن تكون هناك تغيرات بالمميزات الكهربائية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عدم وجود إشارة على دخول الماء ضمن التصميم.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-3-3</a:t>
            </a:r>
            <a:r>
              <a:rPr kumimoji="0" lang="ar-SY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الاختبارات غير القياسية: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منها اختبارات المقارنة,فحص أداء تصاميم مختلفة تحت تأثير ضغط عالي ,السلوك طويل الأمد في ظروف الملح الضبابي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التصرف تحت تأثير حرارة عالية.</a:t>
            </a:r>
            <a:endParaRPr kumimoji="0" lang="ar-SY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368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57158" y="285728"/>
            <a:ext cx="850109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-1-3-3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اختبارات الغمر بالماء 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نغمر نوعين من مفرغات الصواعق السليكونية –المجموعة الأولى-(نوع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نوع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في ماء منزوع الشوارد مع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1kg/m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of NACL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و يتم فحص دخول الماء من خلال قياس تيار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التسريب المستمر .تأخذ درجتين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70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لدراسة تأثير درجة حرارة الماء ,و يلاحظ اختلاف في مقاومة نفاذية الرطوبة .في الشكل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-5-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المفرغة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تقاوم لأكثر من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في درجة الغليان قبل ظهور تغير ملحوظ في تيار التسريب , بينما يملك النوع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مقاومة قليلة تجاه نفاذية الماء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يلزم عدة ساعات لبلوغ تيار التسريب عدة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µ</a:t>
            </a:r>
            <a:r>
              <a:rPr lang="ar-SY" sz="20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إذا حرارة الماء لها تأثير كبير على نسبة نمو تيار التسريب.</a:t>
            </a:r>
            <a:endParaRPr kumimoji="0" lang="ar-SY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 decel="100000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decel="100000" fill="hold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 decel="100000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decel="100000" fill="hold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400" decel="100000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decel="100000" fill="hold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14290"/>
            <a:ext cx="700092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>
            <a:off x="1357290" y="5286388"/>
            <a:ext cx="5786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Fig. 5: Water immersion test with two different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water temperatures. Test duration up to 800 h.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-2-3-3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اختبارات التخلص من الرطوبة: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تستخدم نفس الإجراءات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القياسات في تجربة الغمر بالماء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لنفس النوعين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Y-X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,تحفظ العينات في ظروف الغرفة العادية ,يظهر الشكل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أن التخلص من تسرب الرطوبة يكون سريعا للمفرغات المختبرة.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طالما أن الرطوبة لم تتكاثف لتشكل الماء فيكون التصميم غير معرض للخطر .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628654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642910" y="5643578"/>
            <a:ext cx="6143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Fig. 6: Change of leakage current due to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diffusion of humidity into the design and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recovery in dry periods.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40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357166"/>
            <a:ext cx="821537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3-3-3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الاختبارات طويلة الأجل لدخول الرطوبة: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تم اختبار سبعة أنواع مختلفة من مفرغات الصواعق للتوترات المتوسطة, حيث وضعت العينات في حجرة ذات رطوبة عالية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30C-35C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رطوبة نسبية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0.95-0.100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مع: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مطر صناعي مدة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2.5h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كل يوم.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-تطبيق توتر متناوب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12KV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-اختبارات ميكانيكية وكهربائية مدة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أيام كل أربع أسابيع.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-تكرر العملية طيلة فترة الاختبار البالغة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780   days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يظهر الشكل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 أن كل تصاميم المجموعتين الثانية والثالثة قد فشلت خلال فترة قصيرة ,وبشكل خاص الثالثة حيث ظهرت كمية من الغاز داخل الغلاف العازل ,بينما المجموعة الأولى (مع 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السليكون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فقاومت لمدة طويلة. 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30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500"/>
                                        <p:tgtEl>
                                          <p:spTgt spid="430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0" decel="100000" fill="hold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07236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>
            <a:off x="857224" y="5286388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Fig. 7: Results of long duration moisture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ingress tests.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785786" y="500042"/>
            <a:ext cx="81439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-4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اختبارات ميدانية: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تم أخذ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67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مفرغة صواعق للتوتر المتوسط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ذات عازل بولميري من  ثمانية أشكال مختلفة(خدمت من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4-15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سنة)  من عدة شبكات توتر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24kV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في فنلندا وأجريت الاختبارات التالية: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فحص بصري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قياس مقاومة العازل باستخدام توتر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1000 vdc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قياس التوتر المستمر عند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3mA dc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قياس التوتر المتناوب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ضياع القدرة عند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3mA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التوتر المتبقي عند نبضات تيار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2.5/70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µ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ثلاث نبضات موجبة وأخرى سالبة مع  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1.6-2.5 kA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حسب نوع المفرغة.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إعادة قياس التوتر المستمر عند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3mA dc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42910" y="500042"/>
            <a:ext cx="828677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-5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مراكز الاختبار الخارجية:</a:t>
            </a:r>
            <a:endParaRPr kumimoji="0" lang="ar-SY" sz="24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2400" b="1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ركبت مفرغات الصواعق على خطوط حقيقية في مراكز اختبار خارجية, مثل تركيب مفرغات للتوتر المتوسط من النوع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(المجموعة الأولى) في محطة اختبار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ESKOM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في  جنوب أفريقيا قبالة شاطئ البحر ,حيث قاومت مختلف الاجهادات لأملاح البحر ورمال الصحراء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الأشعة فوق البنفسجية لعدة سنوات دون فشلها 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Y" sz="2400" b="1" dirty="0" smtClean="0">
                <a:latin typeface="Calibri" pitchFamily="34" charset="0"/>
                <a:cs typeface="Arial" pitchFamily="34" charset="0"/>
              </a:rPr>
              <a:t>و الأشكال التالية توضح ذلك: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53208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28"/>
            <a:ext cx="3571900" cy="419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714348" y="4857760"/>
            <a:ext cx="72152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Fig. 8: MO-surge arrester for MV system in an outdoor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test station of ESKOM, South Africa.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Left: View of the test station, located directly at the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shore of the Atlantic Ocean. Right: MO-surge arrester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with insulating bracket and disconnected under test.</a:t>
            </a:r>
            <a:endParaRPr lang="ar-SA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290"/>
            <a:ext cx="500066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428596" y="5380672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ar-SY" b="1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(outer insulation: </a:t>
            </a:r>
            <a:r>
              <a:rPr lang="en-US" b="1" dirty="0" err="1" smtClean="0">
                <a:solidFill>
                  <a:srgbClr val="FF0000"/>
                </a:solidFill>
              </a:rPr>
              <a:t>RTVsilicone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ar-SY" b="1" dirty="0" smtClean="0">
                <a:solidFill>
                  <a:srgbClr val="FF0000"/>
                </a:solidFill>
              </a:rPr>
              <a:t>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under test in Dungeness</a:t>
            </a: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b="1" dirty="0" smtClean="0">
                <a:solidFill>
                  <a:srgbClr val="FF0000"/>
                </a:solidFill>
              </a:rPr>
              <a:t>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(NGC/UK).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71472" y="5286388"/>
            <a:ext cx="392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dirty="0" smtClean="0">
                <a:solidFill>
                  <a:srgbClr val="FF0000"/>
                </a:solidFill>
              </a:rPr>
              <a:t>Fig. 9: 420 kV MO-surge arrester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500562" y="5286388"/>
            <a:ext cx="1580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with polymeric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072198" y="528638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housing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785794"/>
            <a:ext cx="750099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</a:t>
            </a:r>
            <a:r>
              <a:rPr kumimoji="0" lang="ar-SY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مقدمة: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تعد مفرغات الصواعق  من التجهيزات الأساسية في نظام القدرة الكهربائي ,حيث تضمن </a:t>
            </a: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تنسيق  مناسب للعازلية</a:t>
            </a: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و تؤمن حماية التجهيزات القيمة كمحولات الاستطاعة و الكابلات من التوترات الزائدة الناتجة عن البرق أو عمليات الفصل و الوصل .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28596" y="642918"/>
            <a:ext cx="828677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ar-SY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الاستنتاج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يمكن تصنيف المفرغات تبعا لبنيتها الداخلية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أظهر السليكون كغلاف عازل أنه ذو أداء أفضل من بقية المواد      </a:t>
            </a:r>
            <a:r>
              <a:rPr kumimoji="0" lang="ar-SY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البولميرية.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حتى الآن هناك صعوبة في إجراء اختبار طويل على كامل مفرغة التوتر العالي.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هناك بعض المواد البولميرية تفقد خاصية صد الماء, بينما تحتفظ مواد أخرى بهذه الخاصية مثل السليكون.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أظهرت الدراسات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التجارب في مراكز الاختبار الخارجية في جنوب أفريقيا(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ESKOM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انكلترا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NGC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أن أداء المفرغات ذات الغلاف العازل البولميري- للتوترات المتوسطة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MV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العالية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HV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العالية جداً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EHV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)- كان جيداً جداً.</a:t>
            </a:r>
            <a:endParaRPr kumimoji="0" lang="ar-SY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85720" y="642918"/>
            <a:ext cx="8572528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REFERENCES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IEC 60099-4, Ed.1.2, 2001-12; Surge arresters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Part 4: Metal-oxide surge arresters without gaps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 a.c. systems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V. Hinrichsen,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Latest Designs and Service Experience with Station-Class Polymer Housed Surge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Arresters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World Conference on Insulators, Arresters and Bushings, Marbella/Spain, November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16-19, 2003; proceedings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W. Schmidt,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New POLIM medium-voltage surge arresters with silicon insulation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ABB Review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2-96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K. Lahti, B. Richter, K. Kannus, K. Nousiainen,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Internal Degradation of Polymer Housed Metal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Oxide Surge Arresters in Very Humid Conditions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Proceedings ISH London, UK, 1999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Oberfl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chenverhalten von Freiluftger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Kunststoffgeh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ä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usen. Technischer Bericht Nr. 291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FGH, Januar 1999 (in German)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MT"/>
                <a:ea typeface="Times New Roman" pitchFamily="18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Natural and artificial ageing and pollution testing of polymeric insulators. CIGRE Brochure 142,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1538" y="2357430"/>
            <a:ext cx="65008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Y" sz="5400" b="1" dirty="0" smtClean="0">
                <a:latin typeface="Bodoni MT Black" pitchFamily="18" charset="0"/>
              </a:rPr>
              <a:t>وشكراً لإصغائكم</a:t>
            </a:r>
            <a:endParaRPr lang="ar-SA" sz="5400" dirty="0"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428604"/>
            <a:ext cx="871540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تصميم مفرغات الصواعق </a:t>
            </a:r>
            <a:r>
              <a:rPr kumimoji="0" lang="ar-SY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الأوكسيدية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المعدنية: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تتألف هذه المفرغات من قسمين رئيسين هما القسم الفعال و الغلاف العازل ,يتكون القسم الفعال من تكدس مقاومات أوكسيدية معدنية(ذات مميزات توتر-تيار غير خطية) محفوظة ضمن بنية ميكانيكية و يؤمن الغلاف العازل الحماية ضد الظروف المحيطة.</a:t>
            </a: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57158" y="2928934"/>
            <a:ext cx="8358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-1-2</a:t>
            </a:r>
            <a:r>
              <a:rPr kumimoji="0" lang="ar-SY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مبادئ تصميم مفرغات التوتر العالي ذات الغلاف العازل البولميري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14414" y="3500438"/>
            <a:ext cx="7500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-2-2</a:t>
            </a:r>
            <a:r>
              <a:rPr kumimoji="0" lang="ar-SY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مبادئ تصميم مفرغات التوتر المتوسط ذات الغلاف العازل البولميري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357290" y="4143380"/>
            <a:ext cx="7358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3-2</a:t>
            </a:r>
            <a:r>
              <a:rPr kumimoji="0" lang="ar-SY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-الأداء في حالة التلوث </a:t>
            </a:r>
            <a:r>
              <a:rPr kumimoji="0" lang="ar-SY" sz="2400" b="1" i="0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الشدة الشعاعية للحقل الكهربائي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285729"/>
            <a:ext cx="871540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-1-2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مبادئ تصميم مفرغات التوتر العالي ذات الغلاف العازل البولميري: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النوع الأول(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يسمى النوع ذي الصمام و يشبه المفرغات ذات الغلاف العازل البورسلاني,و تدعم  المقاومات ببنية داخلية على شكل قفص مصنوع من مواد مثل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FRP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(بوليمرات مقوية بألياف) على شكل قضبان أو حلقات.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تحتاج هذه المفرغات إلى أنظمة تحرير ضغط  لاحتوائها على كمية من الغاز بداخلها.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من فوائد هذا النموذج :القدرة الميكانيكية العالية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الأداء المضمون في حالة القصر.</a:t>
            </a: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3143248"/>
            <a:ext cx="8643998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النوع الثاني(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):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نميز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هنا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بين التصميم المغَلٌف(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B1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و التصميم ألقفصي(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B2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الميزات التقنية الأساسية للتصميم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B2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مثل ميزات النوع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.فيما يتعلق بالمواد كان هناك اتجاه نحو المطاط السيليكوني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SR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ذلك لسبب هام حيث تمتاز هذه المادة بخاصيٌة صد الماء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HYDROPHOBICITY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يملك حساسية أقل تجاه الأشعة الشمسية بسبب بنيته الكيميائية.</a:t>
            </a:r>
            <a:r>
              <a:rPr kumimoji="0" lang="ar-SY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الشكل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ar-SY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يوضح ذلك.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07236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ستطيل 7"/>
          <p:cNvSpPr/>
          <p:nvPr/>
        </p:nvSpPr>
        <p:spPr>
          <a:xfrm>
            <a:off x="1714480" y="521495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Fig. 1: Internal mechanical structure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of Type B2 arresters, „cage design“.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Left: Loop design, right: rod design.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-2-2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مبادئ تصميم مفرغات التوتر المتوسط ذات الغلاف العازل البولميري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المجموعة الأولى: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تكون المادة البولميرية كالسليكون متوضعة مباشرة على الأجزاء الداخلية وهنا لا تلزم أغطية للأطراف.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المجموعة الثانية: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يكون الغلاف العازل مضغوطا حول الجزء الفعال وهنا تلزم أغطية للأطراف.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المجموعة الثالثة: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مثل الثانية مع وجود فراغ داخلي للغاز إما بشكل مقصود تصميميا أو غير مقصود نتيجة عمليات التصنيع غير المتحكم بها.</a:t>
            </a:r>
            <a:endParaRPr kumimoji="0" lang="ar-SY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0" decel="1000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0" decel="1000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42955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285720" y="3929066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Fig. 2: Principle designs of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MV arresters. Left: Group I,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right: Group II (III).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786182" y="392906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Fig. 3: Internal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structure of a MV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arrester, Group I.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ar-SY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الاختبارات: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تم حديثا نشر المواصفات القياسية من قبل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IEC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IEC  60099-4 ,ED.  1.2   2001-12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 التي تتضمن إجراءات اختبار مفرغات الصواعق ذات الغلاف العازل الأوكسيدي البولميري بالإضافة إلى الاختبارات المناخية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الميكانيكية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قصر الدارة 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الاختبارات طويلة الأمد أدت إلى نقاشات جدلية </a:t>
            </a:r>
            <a:r>
              <a:rPr kumimoji="0" lang="ar-SY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من الأسباب صعوبة تحديد الإجراءات التي تراعي ظاهرة صد الماء ,بالإضافة إلى صعوبة تغطية المستلزمات المناخية المتنوعة في اختبار واحد.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28662" y="2928934"/>
            <a:ext cx="75723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-1-3</a:t>
            </a:r>
            <a:r>
              <a:rPr kumimoji="0" lang="ar-SY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الأداء طويل الأمد للعازل الخارجي</a:t>
            </a:r>
            <a:r>
              <a:rPr kumimoji="0" lang="ar-SY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ar-SY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786314" y="3357562"/>
            <a:ext cx="37096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-2-3</a:t>
            </a:r>
            <a:r>
              <a:rPr kumimoji="0" lang="ar-SY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الاختبارات القياسية(المعيارية) للمفرغات</a:t>
            </a:r>
            <a:endParaRPr kumimoji="0" lang="ar-SY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072198" y="3786190"/>
            <a:ext cx="24096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-3-3</a:t>
            </a:r>
            <a:r>
              <a:rPr kumimoji="0" lang="ar-SY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الاختبارات غير القياسية:</a:t>
            </a:r>
            <a:endParaRPr kumimoji="0" lang="ar-SY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000496" y="4286256"/>
            <a:ext cx="25442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-1-3-3</a:t>
            </a:r>
            <a:r>
              <a:rPr kumimoji="0" lang="ar-SY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اختبارات الغمر بالماء 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-2428924" y="4643446"/>
            <a:ext cx="9001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-2-3-3</a:t>
            </a:r>
            <a:r>
              <a:rPr kumimoji="0" lang="ar-SY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اختبارات التخلص من الرطوبة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357422" y="5072074"/>
            <a:ext cx="41857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3-3-3</a:t>
            </a:r>
            <a:r>
              <a:rPr kumimoji="0" lang="ar-SY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الاختبارات طويلة الأجل لدخول الرطوبة</a:t>
            </a:r>
            <a:endParaRPr kumimoji="0" lang="ar-SY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0" decel="100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428604"/>
            <a:ext cx="864396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-1-3</a:t>
            </a:r>
            <a:r>
              <a:rPr kumimoji="0" lang="ar-SY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الأداء طويل الأمد للعازل الخارجي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تم تطوير العديد من الإجراءات لتفحص أداء العوازل البولميرية تحت تأثير مختلف الشروط المحيطة منها الاختبارات طويلة الأجل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التي تدوم مدة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1000h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أو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5000h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مع تطبيق توترات متوسطة. من الأمور الهامة هنا السلوك الديناميكي لخاصية صد الماء ,حيث تفقد بعض المواد هذه الخاصية  بشكل دائم مثل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EPDM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أو بشكل مؤقت حيث تستعيدها بعد فترة الإجهاد مثل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السليكون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اعتمادا على إجراءات الاختبارات القياسية مثل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VDE 441-1982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)و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IEC 61109-1992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لعوازل الخطوط ....كانت هناك محاولات لإجراء اختبارات طويلة الأمد مع تطبيق توترات عالية,لكن هذا يواجه بمشكلة وهي أن المختبرات الحالية تقوم بتجربة الملح الضبابي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SOLT FOG TESTS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مدة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1000h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عند توترات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KV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100-150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ar-SY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مدة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5000h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عند توترات متوسطة.</a:t>
            </a:r>
            <a:endParaRPr kumimoji="0" lang="ar-SY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302</TotalTime>
  <Words>1627</Words>
  <Application>Microsoft Office PowerPoint</Application>
  <PresentationFormat>On-screen Show (4:3)</PresentationFormat>
  <Paragraphs>127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رحلة</vt:lpstr>
      <vt:lpstr>                                             إشراف: د.م. نضال الريس                       إعداد المهندس:   محمد أبو حوران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KGB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ENG.MOHAMMAD</dc:creator>
  <cp:lastModifiedBy>mm</cp:lastModifiedBy>
  <cp:revision>35</cp:revision>
  <dcterms:created xsi:type="dcterms:W3CDTF">2008-12-01T09:23:46Z</dcterms:created>
  <dcterms:modified xsi:type="dcterms:W3CDTF">2010-05-19T10:20:14Z</dcterms:modified>
</cp:coreProperties>
</file>