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718" autoAdjust="0"/>
  </p:normalViewPr>
  <p:slideViewPr>
    <p:cSldViewPr>
      <p:cViewPr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AEE0BF-18B6-4C56-8195-79204DB1E8D3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38EE20-FB90-4E02-93FB-224FBAB298AC}" type="slidenum">
              <a:rPr lang="ar-SY" smtClean="0"/>
              <a:pPr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1869189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Y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8EE20-FB90-4E02-93FB-224FBAB298AC}" type="slidenum">
              <a:rPr lang="ar-SY" smtClean="0"/>
              <a:pPr/>
              <a:t>1</a:t>
            </a:fld>
            <a:endParaRPr lang="ar-S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4C22-FFC7-4665-9169-90BB8E3B7CE0}" type="datetimeFigureOut">
              <a:rPr lang="ar-SY" smtClean="0"/>
              <a:pPr/>
              <a:t>19/08/1431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EF184-FFB9-4F35-AC30-F71EC9858159}" type="slidenum">
              <a:rPr lang="ar-SY" smtClean="0"/>
              <a:pPr/>
              <a:t>‹#›</a:t>
            </a:fld>
            <a:endParaRPr lang="ar-S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958166" cy="2062103"/>
          </a:xfrm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/>
              <a:t>جامعة دمشق</a:t>
            </a:r>
            <a:br>
              <a:rPr lang="ar-SY" sz="3200" b="1" dirty="0" smtClean="0"/>
            </a:br>
            <a:r>
              <a:rPr lang="ar-SY" sz="3200" b="1" dirty="0" smtClean="0"/>
              <a:t>كلية الهندسة المدنية </a:t>
            </a:r>
            <a:br>
              <a:rPr lang="ar-SY" sz="3200" b="1" dirty="0" smtClean="0"/>
            </a:br>
            <a:r>
              <a:rPr lang="ar-SY" sz="3200" b="1" dirty="0" smtClean="0"/>
              <a:t>قسم الهندسة </a:t>
            </a:r>
            <a:r>
              <a:rPr lang="ar-SY" sz="3200" b="1" dirty="0" err="1" smtClean="0"/>
              <a:t>الجيوتكنيكية</a:t>
            </a:r>
            <a:r>
              <a:rPr lang="ar-SY" sz="3200" b="1" dirty="0" smtClean="0"/>
              <a:t/>
            </a:r>
            <a:br>
              <a:rPr lang="ar-SY" sz="3200" b="1" dirty="0" smtClean="0"/>
            </a:br>
            <a:r>
              <a:rPr lang="ar-SY" sz="3200" b="1" dirty="0" smtClean="0"/>
              <a:t>دراسات عليا</a:t>
            </a:r>
            <a:endParaRPr lang="ar-SY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3286124"/>
            <a:ext cx="7358114" cy="1714512"/>
          </a:xfrm>
        </p:spPr>
        <p:txBody>
          <a:bodyPr>
            <a:noAutofit/>
          </a:bodyPr>
          <a:lstStyle/>
          <a:p>
            <a:r>
              <a:rPr lang="ar-SY" sz="4000" b="1" dirty="0" smtClean="0">
                <a:solidFill>
                  <a:schemeClr val="tx1"/>
                </a:solidFill>
              </a:rPr>
              <a:t>المواد الضارة في التربة</a:t>
            </a:r>
          </a:p>
          <a:p>
            <a:r>
              <a:rPr lang="ar-SY" sz="2800" b="1" dirty="0" err="1" smtClean="0">
                <a:solidFill>
                  <a:schemeClr val="tx1"/>
                </a:solidFill>
              </a:rPr>
              <a:t>اشراف</a:t>
            </a:r>
            <a:r>
              <a:rPr lang="ar-SY" sz="2800" b="1" dirty="0" smtClean="0">
                <a:solidFill>
                  <a:schemeClr val="tx1"/>
                </a:solidFill>
              </a:rPr>
              <a:t> : الدكتور محمد نصار          </a:t>
            </a:r>
            <a:r>
              <a:rPr lang="ar-SY" sz="2800" b="1" dirty="0" err="1" smtClean="0">
                <a:solidFill>
                  <a:schemeClr val="tx1"/>
                </a:solidFill>
              </a:rPr>
              <a:t>اعداد</a:t>
            </a:r>
            <a:r>
              <a:rPr lang="ar-SY" sz="2800" b="1" dirty="0" smtClean="0">
                <a:solidFill>
                  <a:schemeClr val="tx1"/>
                </a:solidFill>
              </a:rPr>
              <a:t> : </a:t>
            </a:r>
            <a:r>
              <a:rPr lang="ar-SY" sz="2800" b="1" dirty="0" err="1" smtClean="0">
                <a:solidFill>
                  <a:schemeClr val="tx1"/>
                </a:solidFill>
              </a:rPr>
              <a:t>م</a:t>
            </a:r>
            <a:r>
              <a:rPr lang="ar-SY" sz="2800" b="1" dirty="0" smtClean="0">
                <a:solidFill>
                  <a:schemeClr val="tx1"/>
                </a:solidFill>
              </a:rPr>
              <a:t> . سمير فارس</a:t>
            </a:r>
          </a:p>
          <a:p>
            <a:endParaRPr lang="ar-SY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/>
            <a:r>
              <a:rPr lang="ar-SY" dirty="0" smtClean="0"/>
              <a:t>مقدمة</a:t>
            </a:r>
            <a:endParaRPr lang="ar-SY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Y" sz="2800" dirty="0" smtClean="0"/>
              <a:t>تعتبر المواد الموجودة في التربة أو في المياه الجوفية ضارة من وجهة نظر التأسيس إذا كانت تؤثر على مواد البناء حيث تحللها. </a:t>
            </a:r>
          </a:p>
          <a:p>
            <a:pPr>
              <a:buNone/>
            </a:pPr>
            <a:r>
              <a:rPr lang="ar-SY" sz="2800" b="1" dirty="0" smtClean="0"/>
              <a:t>المواد الكيميائية السيئة :</a:t>
            </a:r>
          </a:p>
          <a:p>
            <a:pPr>
              <a:buNone/>
            </a:pPr>
            <a:r>
              <a:rPr lang="ar-SY" sz="2800" dirty="0" smtClean="0"/>
              <a:t>إن بعض المركبات </a:t>
            </a:r>
            <a:r>
              <a:rPr lang="ar-SY" sz="2800" dirty="0" err="1" smtClean="0"/>
              <a:t>المينيرالية</a:t>
            </a:r>
            <a:r>
              <a:rPr lang="ar-SY" sz="2800" dirty="0" smtClean="0"/>
              <a:t> تؤثر بشكل سيئ على مواد البناء وخاصة البيتون .</a:t>
            </a:r>
          </a:p>
          <a:p>
            <a:pPr>
              <a:buFontTx/>
              <a:buChar char="-"/>
            </a:pPr>
            <a:r>
              <a:rPr lang="ar-SY" sz="2800" dirty="0" smtClean="0"/>
              <a:t>يظهر ضرر هذه المواد عندما تنحل في الماء ( اي عندما تظهر فيه بشكل أيونات ) . </a:t>
            </a:r>
          </a:p>
          <a:p>
            <a:pPr>
              <a:buFontTx/>
              <a:buChar char="-"/>
            </a:pPr>
            <a:r>
              <a:rPr lang="ar-SY" sz="2800" dirty="0" smtClean="0"/>
              <a:t>تتعلق درجة الضرر بنوع المواد الضارة وتركيزها وخواص التربة والتركيب الكيميائي للمياه الجوفية وبشدة تماس المياه مع </a:t>
            </a:r>
            <a:r>
              <a:rPr lang="ar-SY" sz="2800" dirty="0" err="1" smtClean="0"/>
              <a:t>الاساس</a:t>
            </a:r>
            <a:r>
              <a:rPr lang="ar-SY" sz="2800" dirty="0" smtClean="0"/>
              <a:t> ( نتيجة سرعة جريان الماء ) ومقاومة المواد المصنوع منها الأساس وحرارة وضغط المياه ويزداد الأمر سوءاً عندما تؤثر المياه المخربة بشكل متناوب مع الهواء .</a:t>
            </a:r>
          </a:p>
          <a:p>
            <a:pPr>
              <a:buNone/>
            </a:pPr>
            <a:endParaRPr lang="ar-SY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SY" dirty="0" smtClean="0"/>
              <a:t>الكبريتات</a:t>
            </a:r>
            <a:br>
              <a:rPr lang="ar-SY" dirty="0" smtClean="0"/>
            </a:br>
            <a:endParaRPr lang="ar-S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Y" dirty="0" smtClean="0"/>
              <a:t> إن تأثير التربة ( أو المياه الجوفية ) بشكل سيئ على البيتون سببه أيونات جذر الكبريت </a:t>
            </a:r>
            <a:r>
              <a:rPr lang="en-US" b="1" dirty="0" smtClean="0"/>
              <a:t>SO4 </a:t>
            </a:r>
            <a:r>
              <a:rPr lang="ar-SY" b="1" dirty="0" smtClean="0"/>
              <a:t> </a:t>
            </a:r>
            <a:r>
              <a:rPr lang="ar-SY" dirty="0" smtClean="0"/>
              <a:t>والذي يوجد في الصخور المختلفة بشكل :</a:t>
            </a:r>
          </a:p>
          <a:p>
            <a:pPr>
              <a:buFontTx/>
              <a:buChar char="-"/>
            </a:pPr>
            <a:r>
              <a:rPr lang="ar-SY" dirty="0" smtClean="0"/>
              <a:t>كبريتات الكالسيوم المائية ( الجبصين ) </a:t>
            </a:r>
            <a:r>
              <a:rPr lang="en-US" dirty="0" smtClean="0"/>
              <a:t>Caso4.2H2O</a:t>
            </a:r>
          </a:p>
          <a:p>
            <a:pPr>
              <a:buFontTx/>
              <a:buChar char="-"/>
            </a:pPr>
            <a:r>
              <a:rPr lang="ar-SY" dirty="0" smtClean="0"/>
              <a:t>كبريتات الصوديوم </a:t>
            </a:r>
            <a:r>
              <a:rPr lang="en-US" dirty="0" smtClean="0"/>
              <a:t>Na2SO4.10H2o</a:t>
            </a:r>
            <a:endParaRPr lang="ar-SY" dirty="0" smtClean="0"/>
          </a:p>
          <a:p>
            <a:pPr>
              <a:buFontTx/>
              <a:buChar char="-"/>
            </a:pPr>
            <a:r>
              <a:rPr lang="ar-SY" dirty="0" smtClean="0"/>
              <a:t>كبريتات </a:t>
            </a:r>
            <a:r>
              <a:rPr lang="ar-SY" dirty="0" err="1" smtClean="0"/>
              <a:t>المغنزيوم</a:t>
            </a:r>
            <a:r>
              <a:rPr lang="ar-SY" dirty="0" smtClean="0"/>
              <a:t> </a:t>
            </a:r>
            <a:r>
              <a:rPr lang="en-US" dirty="0" smtClean="0"/>
              <a:t>MgSo4.7H2o</a:t>
            </a:r>
          </a:p>
          <a:p>
            <a:pPr>
              <a:buFontTx/>
              <a:buChar char="-"/>
            </a:pPr>
            <a:r>
              <a:rPr lang="ar-SY" dirty="0" smtClean="0"/>
              <a:t>كبريتات </a:t>
            </a:r>
            <a:r>
              <a:rPr lang="ar-SY" dirty="0" err="1" smtClean="0"/>
              <a:t>الأمونيوم</a:t>
            </a:r>
            <a:r>
              <a:rPr lang="ar-SY" dirty="0" smtClean="0"/>
              <a:t> </a:t>
            </a:r>
            <a:r>
              <a:rPr lang="en-US" dirty="0" smtClean="0"/>
              <a:t>( NH4 )2S04</a:t>
            </a:r>
          </a:p>
          <a:p>
            <a:pPr>
              <a:buFontTx/>
              <a:buChar char="-"/>
            </a:pPr>
            <a:r>
              <a:rPr lang="ar-SY" dirty="0" smtClean="0"/>
              <a:t>وكذلك توجد الكبريتات في المياه الجوفية بكثرة وتنشأ عادة من تحويل كبريت الحديد ( البيريت ) </a:t>
            </a:r>
            <a:r>
              <a:rPr lang="en-US" dirty="0" smtClean="0"/>
              <a:t>FeS2 </a:t>
            </a:r>
            <a:r>
              <a:rPr lang="ar-SY" dirty="0" smtClean="0"/>
              <a:t> إلى حمض الكبريت الذي يعطي بوجود </a:t>
            </a:r>
            <a:r>
              <a:rPr lang="ar-SY" dirty="0" err="1" smtClean="0"/>
              <a:t>اكسيد</a:t>
            </a:r>
            <a:r>
              <a:rPr lang="ar-SY" dirty="0" smtClean="0"/>
              <a:t> الكالسيوم </a:t>
            </a:r>
            <a:r>
              <a:rPr lang="ar-SY" dirty="0" err="1" smtClean="0"/>
              <a:t>الجبصين</a:t>
            </a:r>
            <a:r>
              <a:rPr lang="ar-SY" dirty="0" smtClean="0"/>
              <a:t> وغاز الفحم .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Y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Y" sz="2800" dirty="0" smtClean="0"/>
              <a:t>تتشكل الكبريتات أيضاً عند تفسخ المواد </a:t>
            </a:r>
            <a:r>
              <a:rPr lang="ar-SY" sz="2800" dirty="0" err="1" smtClean="0"/>
              <a:t>البروتينية</a:t>
            </a:r>
            <a:r>
              <a:rPr lang="ar-SY" sz="2800" dirty="0" smtClean="0"/>
              <a:t> وتتشكل كذلك في المياه الراكدة كالمستنقعات بتأثير </a:t>
            </a:r>
            <a:r>
              <a:rPr lang="ar-SY" sz="2800" dirty="0" err="1" smtClean="0"/>
              <a:t>الميكرو</a:t>
            </a:r>
            <a:r>
              <a:rPr lang="ar-SY" sz="2800" dirty="0" smtClean="0"/>
              <a:t> بكتريا كما يمكن أن تأتي إلى التربة بكميات كبيرة من فضلات المصانع ومياه </a:t>
            </a:r>
            <a:r>
              <a:rPr lang="ar-SY" sz="2800" dirty="0" err="1" smtClean="0"/>
              <a:t>الجرور</a:t>
            </a:r>
            <a:r>
              <a:rPr lang="ar-SY" sz="2800" dirty="0" smtClean="0"/>
              <a:t> العام .</a:t>
            </a:r>
          </a:p>
          <a:p>
            <a:pPr>
              <a:buFontTx/>
              <a:buChar char="-"/>
            </a:pPr>
            <a:r>
              <a:rPr lang="ar-SY" sz="2800" dirty="0" smtClean="0"/>
              <a:t>يظهر أثر الكبريتات على البيتون عند تفاعل أيونات الكبريت مع </a:t>
            </a:r>
            <a:r>
              <a:rPr lang="ar-SY" sz="2800" dirty="0" err="1" smtClean="0"/>
              <a:t>ماءات</a:t>
            </a:r>
            <a:r>
              <a:rPr lang="ar-SY" sz="2800" dirty="0" smtClean="0"/>
              <a:t> الكالسيوم </a:t>
            </a:r>
            <a:r>
              <a:rPr lang="en-US" sz="2800" dirty="0" smtClean="0"/>
              <a:t>Ca(</a:t>
            </a:r>
            <a:r>
              <a:rPr lang="en-US" sz="2800" dirty="0" err="1" smtClean="0"/>
              <a:t>oH</a:t>
            </a:r>
            <a:r>
              <a:rPr lang="en-US" sz="2800" dirty="0" smtClean="0"/>
              <a:t>)2 </a:t>
            </a:r>
            <a:r>
              <a:rPr lang="ar-SY" sz="2800" dirty="0" smtClean="0"/>
              <a:t> الموجودة في الاسمنت فتتشكل كريستالات </a:t>
            </a:r>
            <a:r>
              <a:rPr lang="ar-SY" sz="2800" dirty="0" err="1" smtClean="0"/>
              <a:t>الجبصين</a:t>
            </a:r>
            <a:r>
              <a:rPr lang="ar-SY" sz="2800" dirty="0" smtClean="0"/>
              <a:t> التي تخرب بنية البيتون .وتؤثر بشكل أسوأ بوجود ألومينات الكالسيوم الثلاثية التي تشكلمعه كبريتات الالومنيوم الكلسية والتي تسمى بجرثوم الاسمنت .</a:t>
            </a:r>
          </a:p>
          <a:p>
            <a:pPr>
              <a:buFontTx/>
              <a:buChar char="-"/>
            </a:pPr>
            <a:r>
              <a:rPr lang="ar-SY" sz="2800" dirty="0" smtClean="0"/>
              <a:t>إن محاليل أملاح </a:t>
            </a:r>
            <a:r>
              <a:rPr lang="ar-SY" sz="2800" dirty="0" err="1" smtClean="0"/>
              <a:t>المغنزيوم</a:t>
            </a:r>
            <a:r>
              <a:rPr lang="ar-SY" sz="2800" dirty="0" smtClean="0"/>
              <a:t> تتسبب في إبدال عنصر الكالسيوم الموجود في البيتون بعنصر </a:t>
            </a:r>
            <a:r>
              <a:rPr lang="ar-SY" sz="2800" dirty="0" err="1" smtClean="0"/>
              <a:t>المغنزيوم</a:t>
            </a:r>
            <a:r>
              <a:rPr lang="ar-SY" sz="2800" dirty="0" smtClean="0"/>
              <a:t> مما يؤدي إلى انفراط البيتون ( فقدان التماسك ) .</a:t>
            </a:r>
          </a:p>
          <a:p>
            <a:pPr>
              <a:buFontTx/>
              <a:buChar char="-"/>
            </a:pPr>
            <a:r>
              <a:rPr lang="ar-SY" sz="2800" dirty="0" smtClean="0"/>
              <a:t>أما غاز ثاني أكسيد الفحم </a:t>
            </a:r>
            <a:r>
              <a:rPr lang="en-US" sz="2800" dirty="0" smtClean="0"/>
              <a:t> </a:t>
            </a:r>
            <a:r>
              <a:rPr lang="ar-SY" sz="2800" dirty="0" smtClean="0"/>
              <a:t> </a:t>
            </a:r>
            <a:r>
              <a:rPr lang="en-US" sz="2800" dirty="0" smtClean="0"/>
              <a:t>Co2</a:t>
            </a:r>
            <a:r>
              <a:rPr lang="ar-SY" sz="2800" dirty="0" smtClean="0"/>
              <a:t> فيصبح مخرباً عندما يسبب تركيزه تفاعلاً </a:t>
            </a:r>
            <a:r>
              <a:rPr lang="ar-SY" sz="2800" dirty="0" err="1" smtClean="0"/>
              <a:t>حامضياً</a:t>
            </a:r>
            <a:r>
              <a:rPr lang="ar-SY" sz="2800" dirty="0" smtClean="0"/>
              <a:t> للمياه الجوفية .</a:t>
            </a:r>
          </a:p>
          <a:p>
            <a:pPr>
              <a:buFontTx/>
              <a:buChar char="-"/>
            </a:pPr>
            <a:r>
              <a:rPr lang="ar-SY" sz="2800" dirty="0" smtClean="0"/>
              <a:t>يتم تحديد ضرر المياه الجوفية بإجراء التحليل الكيميائي لها أو للتربة </a:t>
            </a:r>
          </a:p>
          <a:p>
            <a:pPr>
              <a:buFontTx/>
              <a:buChar char="-"/>
            </a:pPr>
            <a:endParaRPr lang="ar-SY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err="1" smtClean="0"/>
              <a:t>فحمات</a:t>
            </a:r>
            <a:r>
              <a:rPr lang="ar-SY" dirty="0" smtClean="0"/>
              <a:t> الكالسيوم </a:t>
            </a:r>
            <a:r>
              <a:rPr lang="en-US" dirty="0" smtClean="0"/>
              <a:t>CaCo3</a:t>
            </a:r>
            <a:endParaRPr lang="ar-SY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ar-SY" sz="2400" dirty="0" smtClean="0"/>
              <a:t>توجد في التربة بشكل رئيسي بالمركبات التالية : - حبيبات كلسية أحادية ( فحم الكالسيوم ) – محلول للغشاء المترسب ( </a:t>
            </a:r>
            <a:r>
              <a:rPr lang="en-US" sz="2400" dirty="0" smtClean="0"/>
              <a:t>CaCo3 </a:t>
            </a:r>
            <a:r>
              <a:rPr lang="ar-SY" sz="2400" dirty="0" smtClean="0"/>
              <a:t> ) على سطح الحبيبات – كاتيون متبدل </a:t>
            </a:r>
            <a:r>
              <a:rPr lang="en-US" sz="2400" dirty="0" smtClean="0"/>
              <a:t>Ca </a:t>
            </a:r>
            <a:r>
              <a:rPr lang="ar-SY" sz="2400" dirty="0" smtClean="0"/>
              <a:t> .</a:t>
            </a:r>
          </a:p>
          <a:p>
            <a:r>
              <a:rPr lang="ar-SY" sz="2600" dirty="0" smtClean="0"/>
              <a:t>إن وجود </a:t>
            </a:r>
            <a:r>
              <a:rPr lang="ar-SY" sz="2600" dirty="0" err="1" smtClean="0"/>
              <a:t>فحمات</a:t>
            </a:r>
            <a:r>
              <a:rPr lang="ar-SY" sz="2600" dirty="0" smtClean="0"/>
              <a:t> الكالسيوم في التربة يخفض لدونتها وذلك بتخثر الجزيئات الناعمة الغروية ويرفع من </a:t>
            </a:r>
            <a:r>
              <a:rPr lang="ar-SY" sz="2600" dirty="0" err="1" smtClean="0"/>
              <a:t>نفوذيتها</a:t>
            </a:r>
            <a:r>
              <a:rPr lang="ar-SY" sz="2600" dirty="0" smtClean="0"/>
              <a:t> .</a:t>
            </a:r>
          </a:p>
          <a:p>
            <a:r>
              <a:rPr lang="ar-SY" sz="2900" dirty="0" smtClean="0"/>
              <a:t>نظراً لعدم ثبات </a:t>
            </a:r>
            <a:r>
              <a:rPr lang="ar-SY" sz="2900" dirty="0" err="1" smtClean="0"/>
              <a:t>فحمات</a:t>
            </a:r>
            <a:r>
              <a:rPr lang="ar-SY" sz="2900" dirty="0" smtClean="0"/>
              <a:t> الكالسيوم كيميائياً فإنه عندما ينحل الكالسيوم بالماء ويسحب من التربة يمكن أن يسبب بعد فترة طويلة ضرراً في الخواص الفيزيائية والميكانيكية للتربة وخاصة في حالة المياه الجوفية الجارية .</a:t>
            </a:r>
          </a:p>
          <a:p>
            <a:r>
              <a:rPr lang="ar-SY" sz="2900" dirty="0" smtClean="0"/>
              <a:t>يتم تحديد وجود </a:t>
            </a:r>
            <a:r>
              <a:rPr lang="ar-SY" sz="2900" dirty="0" err="1" smtClean="0"/>
              <a:t>فحمات</a:t>
            </a:r>
            <a:r>
              <a:rPr lang="ar-SY" sz="2900" dirty="0" smtClean="0"/>
              <a:t> الكالسيوم في التربة إما بالطرق الكيميائية الدقيقة وإما بطريقة مقياس الكالسيوم حيث يتم تفاعل وزن معين من التربة الجافة المدقوقة بحمض </a:t>
            </a:r>
            <a:r>
              <a:rPr lang="ar-SY" sz="2900" dirty="0" err="1" smtClean="0"/>
              <a:t>كلور</a:t>
            </a:r>
            <a:r>
              <a:rPr lang="ar-SY" sz="2900" dirty="0" smtClean="0"/>
              <a:t> الماء فينتج التفاعل التالي :                                      </a:t>
            </a:r>
            <a:r>
              <a:rPr lang="en-US" sz="2900" dirty="0" smtClean="0"/>
              <a:t>CaCo3 + 2Hcl  =  Cacl2 +H2o + Co2</a:t>
            </a:r>
            <a:r>
              <a:rPr lang="ar-SY" sz="2900" dirty="0" smtClean="0"/>
              <a:t>     وإن كمية غاز الكربون المتشكلة تتناسب مع كمية </a:t>
            </a:r>
            <a:r>
              <a:rPr lang="ar-SY" sz="2900" dirty="0" err="1" smtClean="0"/>
              <a:t>فحمات</a:t>
            </a:r>
            <a:r>
              <a:rPr lang="ar-SY" sz="2900" dirty="0" smtClean="0"/>
              <a:t> الكالسيوم الموجودة في التربة ويعطى نتيجة للتجربة </a:t>
            </a:r>
            <a:r>
              <a:rPr lang="ar-SY" sz="2900" dirty="0" err="1" smtClean="0"/>
              <a:t>مايسمى</a:t>
            </a:r>
            <a:r>
              <a:rPr lang="ar-SY" sz="2900" dirty="0" smtClean="0"/>
              <a:t> بالتكلس وهي نسبة </a:t>
            </a:r>
            <a:r>
              <a:rPr lang="ar-SY" sz="2900" dirty="0" err="1" smtClean="0"/>
              <a:t>الكلس</a:t>
            </a:r>
            <a:r>
              <a:rPr lang="ar-SY" sz="2900" dirty="0" smtClean="0"/>
              <a:t> المئوية الموجودة في التربة .</a:t>
            </a:r>
          </a:p>
          <a:p>
            <a:r>
              <a:rPr lang="ar-SY" sz="2900" dirty="0" smtClean="0"/>
              <a:t>إذا كانت نسبة التكلس 5 – 25 % تكون التربة قليلة التكلس وإذا كانت 25 – 50 % تسمى بالتربة الكلسية وعندما تكون أكبر من 50 % تسمى كلسية شديدة</a:t>
            </a:r>
          </a:p>
          <a:p>
            <a:endParaRPr lang="ar-SY" sz="3600" dirty="0" smtClean="0"/>
          </a:p>
          <a:p>
            <a:endParaRPr lang="ar-SY" sz="3600" dirty="0" smtClean="0"/>
          </a:p>
          <a:p>
            <a:endParaRPr lang="ar-SY" sz="4200" dirty="0" smtClean="0"/>
          </a:p>
          <a:p>
            <a:endParaRPr lang="ar-SY" sz="2800" dirty="0" smtClean="0"/>
          </a:p>
          <a:p>
            <a:endParaRPr lang="ar-SY" sz="3300" dirty="0" smtClean="0"/>
          </a:p>
          <a:p>
            <a:pPr>
              <a:buNone/>
            </a:pPr>
            <a:endParaRPr lang="ar-SY" sz="3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25111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lang="ar-SY" sz="28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kumimoji="0" lang="ar-SY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lang="ar-SY" sz="28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kumimoji="0" lang="ar-SY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lang="ar-SY" sz="28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41625" algn="l"/>
                <a:tab pos="3306763" algn="ctr"/>
                <a:tab pos="5318125" algn="l"/>
                <a:tab pos="6156325" algn="r"/>
              </a:tabLst>
            </a:pPr>
            <a:endParaRPr kumimoji="0" lang="ar-SY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432376" cy="318412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608094"/>
                <a:gridCol w="1608094"/>
                <a:gridCol w="1608094"/>
                <a:gridCol w="1608094"/>
              </a:tblGrid>
              <a:tr h="663848">
                <a:tc rowSpan="2"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المركب</a:t>
                      </a:r>
                      <a:endParaRPr lang="ar-SY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المحتوى – جزء في المليون </a:t>
                      </a:r>
                      <a:endParaRPr lang="ar-S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</a:tr>
              <a:tr h="504056">
                <a:tc v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أضرار قليلة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أضرار شديدة 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أضرار خطيرة </a:t>
                      </a:r>
                      <a:endParaRPr lang="ar-SY" dirty="0"/>
                    </a:p>
                  </a:txBody>
                  <a:tcPr/>
                </a:tc>
              </a:tr>
              <a:tr h="2016224"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حامض </a:t>
                      </a:r>
                      <a:r>
                        <a:rPr lang="ar-SY" dirty="0" err="1" smtClean="0"/>
                        <a:t>الكربونيك</a:t>
                      </a:r>
                      <a:endParaRPr lang="ar-SY" dirty="0" smtClean="0"/>
                    </a:p>
                    <a:p>
                      <a:pPr rtl="1"/>
                      <a:r>
                        <a:rPr lang="ar-SY" dirty="0" err="1" smtClean="0"/>
                        <a:t>الأمونيا</a:t>
                      </a:r>
                      <a:endParaRPr lang="ar-SY" dirty="0" smtClean="0"/>
                    </a:p>
                    <a:p>
                      <a:pPr rtl="1"/>
                      <a:r>
                        <a:rPr lang="ar-SY" dirty="0" err="1" smtClean="0"/>
                        <a:t>الماغنزيوم</a:t>
                      </a:r>
                      <a:endParaRPr lang="ar-SY" dirty="0" smtClean="0"/>
                    </a:p>
                    <a:p>
                      <a:pPr rtl="1"/>
                      <a:r>
                        <a:rPr lang="ar-SY" dirty="0" smtClean="0"/>
                        <a:t>الكبريتات</a:t>
                      </a:r>
                    </a:p>
                    <a:p>
                      <a:pPr rtl="1"/>
                      <a:r>
                        <a:rPr lang="ar-SY" dirty="0" err="1" smtClean="0"/>
                        <a:t>الاس</a:t>
                      </a:r>
                      <a:r>
                        <a:rPr lang="ar-SY" dirty="0" smtClean="0"/>
                        <a:t> الهيدروجيني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15 – 30</a:t>
                      </a:r>
                    </a:p>
                    <a:p>
                      <a:pPr algn="ctr" rtl="1"/>
                      <a:r>
                        <a:rPr lang="ar-SY" dirty="0" smtClean="0"/>
                        <a:t>15 – 30</a:t>
                      </a:r>
                    </a:p>
                    <a:p>
                      <a:pPr algn="ctr" rtl="1"/>
                      <a:r>
                        <a:rPr lang="ar-SY" dirty="0" smtClean="0"/>
                        <a:t>100 – 300</a:t>
                      </a:r>
                    </a:p>
                    <a:p>
                      <a:pPr algn="ctr" rtl="1"/>
                      <a:r>
                        <a:rPr lang="ar-SY" dirty="0" smtClean="0"/>
                        <a:t>200 – 600</a:t>
                      </a:r>
                    </a:p>
                    <a:p>
                      <a:pPr algn="ctr" rtl="1"/>
                      <a:r>
                        <a:rPr lang="ar-SY" dirty="0" smtClean="0"/>
                        <a:t>5.5</a:t>
                      </a:r>
                      <a:r>
                        <a:rPr lang="ar-SY" baseline="0" dirty="0" smtClean="0"/>
                        <a:t> – 6.5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30 – 60 </a:t>
                      </a:r>
                    </a:p>
                    <a:p>
                      <a:pPr algn="ctr" rtl="1"/>
                      <a:r>
                        <a:rPr lang="ar-SY" dirty="0" smtClean="0"/>
                        <a:t>30 – 60 </a:t>
                      </a:r>
                    </a:p>
                    <a:p>
                      <a:pPr algn="ctr" rtl="1"/>
                      <a:r>
                        <a:rPr lang="ar-SY" dirty="0" smtClean="0"/>
                        <a:t>300 – 1500</a:t>
                      </a:r>
                    </a:p>
                    <a:p>
                      <a:pPr algn="ctr" rtl="1"/>
                      <a:r>
                        <a:rPr lang="ar-SY" dirty="0" smtClean="0"/>
                        <a:t>600 – 2000</a:t>
                      </a:r>
                    </a:p>
                    <a:p>
                      <a:pPr algn="ctr" rtl="1"/>
                      <a:r>
                        <a:rPr lang="ar-SY" dirty="0" smtClean="0"/>
                        <a:t>4.5 – 5.5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</a:t>
                      </a:r>
                      <a:r>
                        <a:rPr lang="ar-SY" baseline="0" dirty="0" smtClean="0"/>
                        <a:t> 60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</a:t>
                      </a:r>
                      <a:r>
                        <a:rPr lang="ar-SY" baseline="0" dirty="0" smtClean="0"/>
                        <a:t> 60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</a:t>
                      </a:r>
                      <a:r>
                        <a:rPr lang="ar-SY" baseline="0" dirty="0" smtClean="0"/>
                        <a:t> 1500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</a:t>
                      </a:r>
                      <a:r>
                        <a:rPr lang="ar-SY" baseline="0" dirty="0" smtClean="0"/>
                        <a:t> 2000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&gt;</a:t>
                      </a:r>
                      <a:r>
                        <a:rPr lang="ar-SY" baseline="0" dirty="0" smtClean="0"/>
                        <a:t> 4.5</a:t>
                      </a:r>
                    </a:p>
                    <a:p>
                      <a:pPr algn="ctr" rtl="1"/>
                      <a:endParaRPr lang="ar-SY" baseline="0" dirty="0" smtClean="0"/>
                    </a:p>
                    <a:p>
                      <a:pPr algn="ctr" rtl="1"/>
                      <a:endParaRPr lang="ar-S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Y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حدود المكونات الضارة </a:t>
            </a:r>
            <a:endParaRPr kumimoji="0" lang="ar-SY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-231721"/>
            <a:ext cx="85324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Y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Y" sz="20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Y" sz="4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نوع وكمية </a:t>
            </a:r>
            <a:r>
              <a:rPr lang="ar-SY" sz="4000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السمنت</a:t>
            </a:r>
            <a:r>
              <a:rPr lang="ar-SY" sz="4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اللازم استخدامها حسب نسبة الكبريتات في التربة والمياه الجوفية</a:t>
            </a:r>
            <a:endParaRPr kumimoji="0" lang="ar-SY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Y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ar-SY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2420888"/>
          <a:ext cx="7515386" cy="258720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276806"/>
                <a:gridCol w="1492268"/>
                <a:gridCol w="1517634"/>
                <a:gridCol w="1775514"/>
                <a:gridCol w="1453164"/>
              </a:tblGrid>
              <a:tr h="298832">
                <a:tc gridSpan="3"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محتوى الكبريتات </a:t>
                      </a:r>
                      <a:endParaRPr lang="ar-S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نوع الاسمنت</a:t>
                      </a:r>
                      <a:endParaRPr lang="ar-SY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محتوى الاسمنت </a:t>
                      </a:r>
                      <a:r>
                        <a:rPr lang="ar-SY" dirty="0" err="1" smtClean="0"/>
                        <a:t>كغ</a:t>
                      </a:r>
                      <a:r>
                        <a:rPr lang="ar-SY" dirty="0" smtClean="0"/>
                        <a:t> / م3</a:t>
                      </a:r>
                      <a:endParaRPr lang="ar-S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في التربة %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في محلول 2:1</a:t>
                      </a:r>
                      <a:r>
                        <a:rPr lang="ar-SY" baseline="0" dirty="0" smtClean="0"/>
                        <a:t> تربة:ماء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في المياه الجوفية جزء بالمليون</a:t>
                      </a:r>
                      <a:endParaRPr lang="ar-S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Y" dirty="0"/>
                    </a:p>
                  </a:txBody>
                  <a:tcPr/>
                </a:tc>
              </a:tr>
              <a:tr h="158136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&gt;</a:t>
                      </a:r>
                      <a:r>
                        <a:rPr lang="ar-SY" dirty="0" smtClean="0"/>
                        <a:t> 0.2</a:t>
                      </a:r>
                    </a:p>
                    <a:p>
                      <a:pPr rtl="1"/>
                      <a:r>
                        <a:rPr lang="ar-SY" dirty="0" smtClean="0"/>
                        <a:t>0.2 – 0.5</a:t>
                      </a:r>
                    </a:p>
                    <a:p>
                      <a:pPr rtl="1"/>
                      <a:r>
                        <a:rPr lang="ar-SY" dirty="0" smtClean="0"/>
                        <a:t>0.5 – 1</a:t>
                      </a:r>
                    </a:p>
                    <a:p>
                      <a:pPr rtl="1"/>
                      <a:r>
                        <a:rPr lang="ar-SY" dirty="0" smtClean="0"/>
                        <a:t>1 – 2</a:t>
                      </a:r>
                    </a:p>
                    <a:p>
                      <a:pPr rtl="1"/>
                      <a:r>
                        <a:rPr lang="en-US" dirty="0" smtClean="0"/>
                        <a:t>&lt;</a:t>
                      </a:r>
                      <a:r>
                        <a:rPr lang="ar-SY" dirty="0" smtClean="0"/>
                        <a:t> 2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-</a:t>
                      </a:r>
                    </a:p>
                    <a:p>
                      <a:pPr rtl="1"/>
                      <a:r>
                        <a:rPr lang="ar-SY" dirty="0" smtClean="0"/>
                        <a:t>-</a:t>
                      </a:r>
                    </a:p>
                    <a:p>
                      <a:pPr rtl="1"/>
                      <a:r>
                        <a:rPr lang="ar-SY" dirty="0" smtClean="0"/>
                        <a:t>1.9 – 3.1</a:t>
                      </a:r>
                    </a:p>
                    <a:p>
                      <a:pPr rtl="1"/>
                      <a:r>
                        <a:rPr lang="ar-SY" dirty="0" smtClean="0"/>
                        <a:t>3.1 – 5.6</a:t>
                      </a:r>
                    </a:p>
                    <a:p>
                      <a:pPr rtl="1"/>
                      <a:r>
                        <a:rPr lang="en-US" dirty="0" smtClean="0"/>
                        <a:t>&lt; </a:t>
                      </a:r>
                      <a:r>
                        <a:rPr lang="ar-SY" dirty="0" smtClean="0"/>
                        <a:t> 5.6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&gt;</a:t>
                      </a:r>
                      <a:r>
                        <a:rPr lang="ar-SY" dirty="0" smtClean="0"/>
                        <a:t> 300</a:t>
                      </a:r>
                    </a:p>
                    <a:p>
                      <a:pPr rtl="1"/>
                      <a:r>
                        <a:rPr lang="ar-SY" dirty="0" smtClean="0"/>
                        <a:t>300 – 1200</a:t>
                      </a:r>
                    </a:p>
                    <a:p>
                      <a:pPr rtl="1"/>
                      <a:r>
                        <a:rPr lang="ar-SY" dirty="0" smtClean="0"/>
                        <a:t>1200 – 2500</a:t>
                      </a:r>
                    </a:p>
                    <a:p>
                      <a:pPr rtl="1"/>
                      <a:r>
                        <a:rPr lang="ar-SY" dirty="0" smtClean="0"/>
                        <a:t>2500 – 5000</a:t>
                      </a:r>
                    </a:p>
                    <a:p>
                      <a:pPr rtl="1"/>
                      <a:r>
                        <a:rPr lang="en-US" dirty="0" smtClean="0"/>
                        <a:t>&lt;</a:t>
                      </a:r>
                      <a:r>
                        <a:rPr lang="ar-SY" dirty="0" smtClean="0"/>
                        <a:t> 5000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Y" dirty="0" err="1" smtClean="0"/>
                        <a:t>بورتلاندي</a:t>
                      </a:r>
                      <a:r>
                        <a:rPr lang="ar-SY" dirty="0" smtClean="0"/>
                        <a:t> عادي</a:t>
                      </a:r>
                    </a:p>
                    <a:p>
                      <a:pPr rtl="1"/>
                      <a:r>
                        <a:rPr lang="ar-SY" dirty="0" err="1" smtClean="0"/>
                        <a:t>بورتلاندي</a:t>
                      </a:r>
                      <a:r>
                        <a:rPr lang="ar-SY" dirty="0" smtClean="0"/>
                        <a:t> عادي</a:t>
                      </a:r>
                    </a:p>
                    <a:p>
                      <a:pPr rtl="1"/>
                      <a:r>
                        <a:rPr lang="ar-SY" dirty="0" smtClean="0"/>
                        <a:t>مقاوم للكبريتات</a:t>
                      </a:r>
                    </a:p>
                    <a:p>
                      <a:pPr rtl="1"/>
                      <a:r>
                        <a:rPr lang="ar-SY" dirty="0" smtClean="0"/>
                        <a:t>مقاوم</a:t>
                      </a:r>
                      <a:r>
                        <a:rPr lang="ar-SY" baseline="0" dirty="0" smtClean="0"/>
                        <a:t> للكبريتات</a:t>
                      </a:r>
                    </a:p>
                    <a:p>
                      <a:pPr rtl="1"/>
                      <a:r>
                        <a:rPr lang="ar-SY" baseline="0" dirty="0" smtClean="0"/>
                        <a:t>مقاوم للكبريتات</a:t>
                      </a:r>
                      <a:endParaRPr lang="ar-S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Y" dirty="0" smtClean="0"/>
                        <a:t>240</a:t>
                      </a:r>
                    </a:p>
                    <a:p>
                      <a:pPr rtl="1"/>
                      <a:r>
                        <a:rPr lang="ar-SY" dirty="0" smtClean="0"/>
                        <a:t>290</a:t>
                      </a:r>
                    </a:p>
                    <a:p>
                      <a:pPr rtl="1"/>
                      <a:r>
                        <a:rPr lang="ar-SY" dirty="0" smtClean="0"/>
                        <a:t>290</a:t>
                      </a:r>
                    </a:p>
                    <a:p>
                      <a:pPr rtl="1"/>
                      <a:r>
                        <a:rPr lang="ar-SY" dirty="0" smtClean="0"/>
                        <a:t>330</a:t>
                      </a:r>
                    </a:p>
                    <a:p>
                      <a:pPr rtl="1"/>
                      <a:r>
                        <a:rPr lang="ar-SY" dirty="0" smtClean="0"/>
                        <a:t>330 + عزل</a:t>
                      </a:r>
                      <a:endParaRPr lang="ar-S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647</Words>
  <Application>Microsoft Office PowerPoint</Application>
  <PresentationFormat>On-screen Show (4:3)</PresentationFormat>
  <Paragraphs>97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جامعة دمشق كلية الهندسة المدنية  قسم الهندسة الجيوتكنيكية دراسات عليا</vt:lpstr>
      <vt:lpstr>مقدمة</vt:lpstr>
      <vt:lpstr>الكبريتات </vt:lpstr>
      <vt:lpstr>PowerPoint Presentation</vt:lpstr>
      <vt:lpstr>فحمات الكالسيوم CaCo3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دمشق كلية الهندسة المدنية  قسم الهندسة الجيوتكنيكية دراسات عليا</dc:title>
  <dc:creator>Samer</dc:creator>
  <cp:lastModifiedBy>SaMeR</cp:lastModifiedBy>
  <cp:revision>44</cp:revision>
  <dcterms:created xsi:type="dcterms:W3CDTF">2009-12-26T10:56:07Z</dcterms:created>
  <dcterms:modified xsi:type="dcterms:W3CDTF">2010-07-30T09:27:42Z</dcterms:modified>
</cp:coreProperties>
</file>