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2"/>
  </p:notesMasterIdLst>
  <p:sldIdLst>
    <p:sldId id="257" r:id="rId2"/>
    <p:sldId id="259" r:id="rId3"/>
    <p:sldId id="256" r:id="rId4"/>
    <p:sldId id="268" r:id="rId5"/>
    <p:sldId id="263" r:id="rId6"/>
    <p:sldId id="260" r:id="rId7"/>
    <p:sldId id="265" r:id="rId8"/>
    <p:sldId id="266" r:id="rId9"/>
    <p:sldId id="267" r:id="rId10"/>
    <p:sldId id="262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412" autoAdjust="0"/>
    <p:restoredTop sz="94671" autoAdjust="0"/>
  </p:normalViewPr>
  <p:slideViewPr>
    <p:cSldViewPr>
      <p:cViewPr>
        <p:scale>
          <a:sx n="60" d="100"/>
          <a:sy n="60" d="100"/>
        </p:scale>
        <p:origin x="-1656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2AA3822-3F6C-41C2-A851-60C3C93645D8}" type="datetimeFigureOut">
              <a:rPr lang="ar-SY" smtClean="0"/>
              <a:t>09/01/1432</a:t>
            </a:fld>
            <a:endParaRPr lang="ar-SY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Y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Y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Y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95E5EE9-F253-47B4-A960-7A8AFF9A7154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3894471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Y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5E5EE9-F253-47B4-A960-7A8AFF9A7154}" type="slidenum">
              <a:rPr lang="ar-SY" smtClean="0"/>
              <a:t>5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1162543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09/01/1432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groups.google.com/group/bilalbarakat/boxsubscribe" TargetMode="External"/><Relationship Id="rId2" Type="http://schemas.openxmlformats.org/officeDocument/2006/relationships/hyperlink" Target="mailto:bilalbarakat@live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سهم إلى اليمين 12"/>
          <p:cNvSpPr/>
          <p:nvPr/>
        </p:nvSpPr>
        <p:spPr>
          <a:xfrm rot="18960049">
            <a:off x="5500709" y="-306242"/>
            <a:ext cx="4032448" cy="38884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23" name="سهم إلى اليمين 22"/>
          <p:cNvSpPr/>
          <p:nvPr/>
        </p:nvSpPr>
        <p:spPr>
          <a:xfrm rot="13470007">
            <a:off x="-389032" y="-235000"/>
            <a:ext cx="4032448" cy="38884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14" name="مربع نص 13"/>
          <p:cNvSpPr txBox="1"/>
          <p:nvPr/>
        </p:nvSpPr>
        <p:spPr>
          <a:xfrm rot="2817249">
            <a:off x="6618183" y="621077"/>
            <a:ext cx="2512226" cy="132343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r>
              <a:rPr lang="ar-SA" sz="8000" b="1" dirty="0">
                <a:solidFill>
                  <a:srgbClr val="FF0000"/>
                </a:solidFill>
                <a:latin typeface="Garamond"/>
                <a:ea typeface="Times New Roman"/>
                <a:cs typeface="Old Antic Decorative"/>
              </a:rPr>
              <a:t>مجم</a:t>
            </a:r>
            <a:r>
              <a:rPr lang="ar-SA" sz="8000" b="1" dirty="0">
                <a:solidFill>
                  <a:srgbClr val="00B050"/>
                </a:solidFill>
                <a:latin typeface="Garamond"/>
                <a:ea typeface="Times New Roman"/>
                <a:cs typeface="Old Antic Decorative"/>
              </a:rPr>
              <a:t>و</a:t>
            </a:r>
            <a:r>
              <a:rPr lang="ar-SA" sz="8000" b="1" dirty="0">
                <a:solidFill>
                  <a:srgbClr val="0C0C0C"/>
                </a:solidFill>
                <a:latin typeface="Garamond"/>
                <a:ea typeface="Times New Roman"/>
                <a:cs typeface="Old Antic Decorative"/>
              </a:rPr>
              <a:t>عتنا</a:t>
            </a:r>
            <a:r>
              <a:rPr lang="ar-SA" sz="1400" b="1" dirty="0">
                <a:solidFill>
                  <a:srgbClr val="0C0C0C"/>
                </a:solidFill>
                <a:latin typeface="Garamond"/>
                <a:ea typeface="Times New Roman"/>
                <a:cs typeface="Old Antic Decorative"/>
              </a:rPr>
              <a:t>سورية</a:t>
            </a:r>
            <a:endParaRPr lang="ar-SY" sz="8000" dirty="0">
              <a:cs typeface="Old Antic Decorative" pitchFamily="2" charset="-78"/>
            </a:endParaRPr>
          </a:p>
        </p:txBody>
      </p:sp>
      <p:sp>
        <p:nvSpPr>
          <p:cNvPr id="26" name="مربع نص 25"/>
          <p:cNvSpPr txBox="1"/>
          <p:nvPr/>
        </p:nvSpPr>
        <p:spPr>
          <a:xfrm rot="19046494">
            <a:off x="274247" y="739202"/>
            <a:ext cx="3445174" cy="2585323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5400" b="1" dirty="0" err="1" smtClean="0">
                <a:solidFill>
                  <a:srgbClr val="FF0000"/>
                </a:solidFill>
                <a:latin typeface="Garamond"/>
                <a:ea typeface="Times New Roman"/>
                <a:cs typeface="Old Antic Decorative"/>
              </a:rPr>
              <a:t>أ.أنس</a:t>
            </a:r>
            <a:r>
              <a:rPr lang="ar-SA" sz="5400" b="1" dirty="0" smtClean="0">
                <a:solidFill>
                  <a:srgbClr val="00B050"/>
                </a:solidFill>
                <a:latin typeface="Garamond"/>
                <a:ea typeface="Times New Roman"/>
                <a:cs typeface="Old Antic Decorative"/>
              </a:rPr>
              <a:t>**</a:t>
            </a:r>
            <a:r>
              <a:rPr lang="ar-SA" sz="5400" b="1" dirty="0" smtClean="0">
                <a:solidFill>
                  <a:srgbClr val="FF0000"/>
                </a:solidFill>
                <a:latin typeface="Garamond"/>
                <a:ea typeface="Times New Roman"/>
                <a:cs typeface="Old Antic Decorative"/>
              </a:rPr>
              <a:t> </a:t>
            </a:r>
            <a:r>
              <a:rPr lang="ar-SA" sz="5400" b="1" dirty="0" smtClean="0">
                <a:latin typeface="Garamond"/>
                <a:ea typeface="Times New Roman"/>
                <a:cs typeface="Old Antic Decorative"/>
              </a:rPr>
              <a:t>بركات</a:t>
            </a:r>
          </a:p>
          <a:p>
            <a:pPr algn="ctr"/>
            <a:r>
              <a:rPr lang="ar-SA" sz="5400" b="1" dirty="0" smtClean="0">
                <a:solidFill>
                  <a:srgbClr val="FF0000"/>
                </a:solidFill>
                <a:latin typeface="Garamond"/>
                <a:ea typeface="Times New Roman"/>
                <a:cs typeface="Old Antic Decorative"/>
              </a:rPr>
              <a:t>بلال</a:t>
            </a:r>
            <a:r>
              <a:rPr lang="ar-SA" sz="5400" b="1" dirty="0" smtClean="0">
                <a:solidFill>
                  <a:srgbClr val="00B050"/>
                </a:solidFill>
                <a:latin typeface="Garamond"/>
                <a:ea typeface="Times New Roman"/>
                <a:cs typeface="Old Antic Decorative"/>
              </a:rPr>
              <a:t>**</a:t>
            </a:r>
            <a:r>
              <a:rPr lang="ar-SA" sz="5400" b="1" dirty="0" smtClean="0">
                <a:solidFill>
                  <a:srgbClr val="FF0000"/>
                </a:solidFill>
                <a:latin typeface="Garamond"/>
                <a:ea typeface="Times New Roman"/>
                <a:cs typeface="Old Antic Decorative"/>
              </a:rPr>
              <a:t> </a:t>
            </a:r>
            <a:r>
              <a:rPr lang="ar-SA" sz="5400" b="1" dirty="0">
                <a:latin typeface="Garamond"/>
                <a:ea typeface="Times New Roman"/>
                <a:cs typeface="Old Antic Decorative"/>
              </a:rPr>
              <a:t>بركات</a:t>
            </a:r>
          </a:p>
          <a:p>
            <a:pPr algn="ctr"/>
            <a:endParaRPr lang="ar-SA" sz="5400" b="1" dirty="0" smtClean="0">
              <a:latin typeface="Garamond"/>
              <a:ea typeface="Times New Roman"/>
              <a:cs typeface="Old Antic Decorative"/>
            </a:endParaRPr>
          </a:p>
        </p:txBody>
      </p:sp>
      <p:sp>
        <p:nvSpPr>
          <p:cNvPr id="27" name="مربع نص 26"/>
          <p:cNvSpPr txBox="1"/>
          <p:nvPr/>
        </p:nvSpPr>
        <p:spPr>
          <a:xfrm>
            <a:off x="4572000" y="548680"/>
            <a:ext cx="441146" cy="132343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ar-SA" sz="8000" b="1" dirty="0" smtClean="0">
                <a:solidFill>
                  <a:srgbClr val="FF0000"/>
                </a:solidFill>
                <a:latin typeface="Garamond"/>
                <a:ea typeface="Times New Roman"/>
                <a:cs typeface="Old Antic Decorative"/>
              </a:rPr>
              <a:t>و</a:t>
            </a:r>
            <a:endParaRPr lang="ar-SY" sz="8000" dirty="0">
              <a:cs typeface="Old Antic Decorative" pitchFamily="2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3491880" y="2652453"/>
            <a:ext cx="2160239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يقدمون </a:t>
            </a:r>
            <a:endParaRPr lang="ar-SY" sz="6000" dirty="0"/>
          </a:p>
        </p:txBody>
      </p:sp>
      <p:sp>
        <p:nvSpPr>
          <p:cNvPr id="18" name="مربع نص 17"/>
          <p:cNvSpPr txBox="1"/>
          <p:nvPr/>
        </p:nvSpPr>
        <p:spPr>
          <a:xfrm>
            <a:off x="251520" y="3717479"/>
            <a:ext cx="8568952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>
            <a:defPPr>
              <a:defRPr lang="ar-SA"/>
            </a:defPPr>
            <a:lvl1pPr algn="ctr">
              <a:defRPr sz="60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ar-SA" dirty="0"/>
              <a:t>رباعيات </a:t>
            </a:r>
            <a:endParaRPr lang="ar-SA" dirty="0" smtClean="0"/>
          </a:p>
          <a:p>
            <a:r>
              <a:rPr lang="ar-SA" dirty="0" smtClean="0"/>
              <a:t>كلمات إنكليزية </a:t>
            </a:r>
            <a:r>
              <a:rPr lang="ar-SA" dirty="0"/>
              <a:t>و </a:t>
            </a:r>
            <a:r>
              <a:rPr lang="ar-SA" dirty="0" smtClean="0"/>
              <a:t>فرنسية تلزمنا</a:t>
            </a:r>
            <a:endParaRPr lang="ar-SY" dirty="0"/>
          </a:p>
        </p:txBody>
      </p:sp>
      <p:sp>
        <p:nvSpPr>
          <p:cNvPr id="2" name="مربع نص 1"/>
          <p:cNvSpPr txBox="1"/>
          <p:nvPr/>
        </p:nvSpPr>
        <p:spPr>
          <a:xfrm>
            <a:off x="251520" y="5951977"/>
            <a:ext cx="8568952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>
            <a:defPPr>
              <a:defRPr lang="ar-SA"/>
            </a:defPPr>
            <a:lvl1pPr algn="ctr">
              <a:defRPr sz="60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ar-SA" sz="2800" dirty="0">
                <a:ln>
                  <a:noFill/>
                </a:ln>
                <a:solidFill>
                  <a:srgbClr val="FF0000"/>
                </a:solidFill>
                <a:effectLst/>
              </a:rPr>
              <a:t>دعونا نتفق أن الترتيب سيكون </a:t>
            </a:r>
            <a:r>
              <a:rPr lang="ar-SA" sz="2800" dirty="0" smtClean="0">
                <a:ln>
                  <a:noFill/>
                </a:ln>
                <a:solidFill>
                  <a:srgbClr val="FF0000"/>
                </a:solidFill>
                <a:effectLst/>
              </a:rPr>
              <a:t>عربي ثم إنكليزي ثم فرنسي طوال العرض</a:t>
            </a:r>
            <a:endParaRPr lang="ar-SY" sz="280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3477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3" grpId="0" animBg="1"/>
      <p:bldP spid="14" grpId="0"/>
      <p:bldP spid="26" grpId="0"/>
      <p:bldP spid="27" grpId="0"/>
      <p:bldP spid="15" grpId="0" animBg="1"/>
      <p:bldP spid="18" grpId="0" animBg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جدول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508745"/>
              </p:ext>
            </p:extLst>
          </p:nvPr>
        </p:nvGraphicFramePr>
        <p:xfrm>
          <a:off x="395536" y="764704"/>
          <a:ext cx="8280919" cy="5508752"/>
        </p:xfrm>
        <a:graphic>
          <a:graphicData uri="http://schemas.openxmlformats.org/drawingml/2006/table">
            <a:tbl>
              <a:tblPr rtl="1" firstRow="1" firstCol="1" bandRow="1"/>
              <a:tblGrid>
                <a:gridCol w="8280919"/>
              </a:tblGrid>
              <a:tr h="5429428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1500" b="1" dirty="0" smtClean="0">
                          <a:solidFill>
                            <a:srgbClr val="FF0000"/>
                          </a:solidFill>
                          <a:effectLst/>
                          <a:latin typeface="Garamond"/>
                          <a:ea typeface="Times New Roman"/>
                          <a:cs typeface="Old Antic Decorative"/>
                        </a:rPr>
                        <a:t>مجم</a:t>
                      </a:r>
                      <a:r>
                        <a:rPr lang="ar-SA" sz="11500" b="1" dirty="0" smtClean="0">
                          <a:solidFill>
                            <a:srgbClr val="00B050"/>
                          </a:solidFill>
                          <a:effectLst/>
                          <a:latin typeface="Garamond"/>
                          <a:ea typeface="Times New Roman"/>
                          <a:cs typeface="Old Antic Decorative"/>
                        </a:rPr>
                        <a:t>و</a:t>
                      </a:r>
                      <a:r>
                        <a:rPr lang="ar-SA" sz="11500" b="1" dirty="0" smtClean="0">
                          <a:solidFill>
                            <a:srgbClr val="0C0C0C"/>
                          </a:solidFill>
                          <a:effectLst/>
                          <a:latin typeface="Garamond"/>
                          <a:ea typeface="Times New Roman"/>
                          <a:cs typeface="Old Antic Decorative"/>
                        </a:rPr>
                        <a:t>عتنا</a:t>
                      </a:r>
                      <a:r>
                        <a:rPr lang="ar-SA" sz="2000" b="1" dirty="0" smtClean="0">
                          <a:solidFill>
                            <a:srgbClr val="0C0C0C"/>
                          </a:solidFill>
                          <a:effectLst/>
                          <a:latin typeface="Garamond"/>
                          <a:ea typeface="Times New Roman"/>
                          <a:cs typeface="Old Antic Decorative"/>
                        </a:rPr>
                        <a:t>سورية</a:t>
                      </a:r>
                      <a:endParaRPr lang="en-US" sz="18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effectLst/>
                          <a:latin typeface="Garamond"/>
                          <a:ea typeface="Times New Roman"/>
                          <a:cs typeface="Monotype Koufi"/>
                        </a:rPr>
                        <a:t>           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2000" b="1" dirty="0" smtClean="0">
                          <a:solidFill>
                            <a:srgbClr val="000000"/>
                          </a:solidFill>
                          <a:effectLst/>
                          <a:latin typeface="Garamond"/>
                          <a:ea typeface="Times New Roman"/>
                          <a:cs typeface="Monotype Koufi"/>
                        </a:rPr>
                        <a:t>      الـبريــد الــمـمـيـز</a:t>
                      </a:r>
                      <a:endParaRPr lang="en-US" sz="1800" dirty="0" smtClean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ahoma"/>
                          <a:ea typeface="Times New Roman"/>
                          <a:cs typeface="Arial"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Garamond"/>
                          <a:ea typeface="Times New Roman"/>
                          <a:cs typeface="Monotype Koufi"/>
                        </a:rPr>
                        <a:t>للانضمام  الرجاء التفضل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Garamond"/>
                          <a:ea typeface="Times New Roman"/>
                          <a:cs typeface="Monotype Koufi"/>
                        </a:rPr>
                        <a:t>بإرسال إيميل يحوي على </a:t>
                      </a:r>
                      <a:r>
                        <a:rPr lang="ar-SA" sz="2000" b="1" dirty="0" err="1">
                          <a:solidFill>
                            <a:srgbClr val="000000"/>
                          </a:solidFill>
                          <a:effectLst/>
                          <a:latin typeface="Garamond"/>
                          <a:ea typeface="Times New Roman"/>
                          <a:cs typeface="Monotype Koufi"/>
                        </a:rPr>
                        <a:t>الإيميلات</a:t>
                      </a: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Garamond"/>
                          <a:ea typeface="Times New Roman"/>
                          <a:cs typeface="Monotype Koufi"/>
                        </a:rPr>
                        <a:t> المراد إضافتها إلى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2000" b="1" u="sng" dirty="0">
                          <a:solidFill>
                            <a:srgbClr val="000000"/>
                          </a:solidFill>
                          <a:effectLst/>
                          <a:latin typeface="Garamond"/>
                          <a:ea typeface="Times New Roman"/>
                          <a:cs typeface="Monotype Koufi"/>
                          <a:hlinkClick r:id="rId2"/>
                        </a:rPr>
                        <a:t>bilalbarakat@live.com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ar-SA" sz="2000" b="1" dirty="0">
                          <a:solidFill>
                            <a:srgbClr val="000000"/>
                          </a:solidFill>
                          <a:effectLst/>
                          <a:latin typeface="Garamond"/>
                          <a:ea typeface="Times New Roman"/>
                          <a:cs typeface="Monotype Koufi"/>
                        </a:rPr>
                        <a:t>أو زيارة الرابط التالي: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u="sng" dirty="0">
                          <a:solidFill>
                            <a:srgbClr val="000000"/>
                          </a:solidFill>
                          <a:effectLst/>
                          <a:latin typeface="Garamond"/>
                          <a:ea typeface="Times New Roman"/>
                          <a:cs typeface="Monotype Koufi"/>
                          <a:hlinkClick r:id="rId3"/>
                        </a:rPr>
                        <a:t>http://groups.google.com/group/bilalbarakat/boxsubscribe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800" dirty="0">
                          <a:effectLst/>
                          <a:latin typeface="Calibri"/>
                          <a:ea typeface="Calibri"/>
                          <a:cs typeface="Arial"/>
                        </a:rPr>
                        <a:t> 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102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هم إلى اليمين 4"/>
          <p:cNvSpPr/>
          <p:nvPr/>
        </p:nvSpPr>
        <p:spPr>
          <a:xfrm>
            <a:off x="5436096" y="1772816"/>
            <a:ext cx="3635896" cy="331236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7" name="سهم إلى اليمين 6"/>
          <p:cNvSpPr/>
          <p:nvPr/>
        </p:nvSpPr>
        <p:spPr>
          <a:xfrm rot="10800000">
            <a:off x="107504" y="1832248"/>
            <a:ext cx="3635896" cy="331236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8" name="سهم إلى اليمين 7"/>
          <p:cNvSpPr/>
          <p:nvPr/>
        </p:nvSpPr>
        <p:spPr>
          <a:xfrm rot="16200000">
            <a:off x="2754052" y="314908"/>
            <a:ext cx="3635896" cy="3312368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 dirty="0"/>
          </a:p>
        </p:txBody>
      </p:sp>
      <p:sp>
        <p:nvSpPr>
          <p:cNvPr id="9" name="سهم إلى اليمين 8"/>
          <p:cNvSpPr/>
          <p:nvPr/>
        </p:nvSpPr>
        <p:spPr>
          <a:xfrm rot="5400000">
            <a:off x="2754052" y="3302732"/>
            <a:ext cx="3635896" cy="3312368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pic>
        <p:nvPicPr>
          <p:cNvPr id="16" name="Picture 7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121277"/>
            <a:ext cx="1744675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plant"/>
          <p:cNvSpPr>
            <a:spLocks noEditPoints="1" noChangeArrowheads="1"/>
          </p:cNvSpPr>
          <p:nvPr/>
        </p:nvSpPr>
        <p:spPr bwMode="auto">
          <a:xfrm>
            <a:off x="6876256" y="2420888"/>
            <a:ext cx="1809750" cy="180975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Y"/>
          </a:p>
        </p:txBody>
      </p:sp>
      <p:sp>
        <p:nvSpPr>
          <p:cNvPr id="22" name="مستطيل 21"/>
          <p:cNvSpPr/>
          <p:nvPr/>
        </p:nvSpPr>
        <p:spPr>
          <a:xfrm>
            <a:off x="6940973" y="2541836"/>
            <a:ext cx="1800000" cy="169277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ربيع</a:t>
            </a:r>
          </a:p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Spring</a:t>
            </a:r>
            <a:endParaRPr lang="ar-SA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n-US" sz="2800" b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Printemps</a:t>
            </a:r>
            <a:endParaRPr lang="ar-SA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3460348" y="5145489"/>
            <a:ext cx="2232248" cy="144655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شتاء</a:t>
            </a:r>
          </a:p>
          <a:p>
            <a:pPr algn="ctr"/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Winter</a:t>
            </a:r>
            <a:endParaRPr lang="ar-SA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Hiver</a:t>
            </a:r>
            <a:endParaRPr lang="ar-SA" sz="2800" b="1" cap="none" spc="0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3563888" y="2406367"/>
            <a:ext cx="2090982" cy="224676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2800" dirty="0" smtClean="0">
                <a:solidFill>
                  <a:srgbClr val="FF0000"/>
                </a:solidFill>
              </a:rPr>
              <a:t>عزيزي القارئ يجب عليك  في كل مرة النقر لتنتقل للخطوة التالية:</a:t>
            </a:r>
            <a:endParaRPr lang="ar-SY" sz="2800" dirty="0">
              <a:solidFill>
                <a:srgbClr val="FF0000"/>
              </a:solidFill>
            </a:endParaRPr>
          </a:p>
        </p:txBody>
      </p:sp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404" y="417551"/>
            <a:ext cx="1247949" cy="1209844"/>
          </a:xfrm>
          <a:prstGeom prst="rect">
            <a:avLst/>
          </a:prstGeom>
        </p:spPr>
      </p:pic>
      <p:sp>
        <p:nvSpPr>
          <p:cNvPr id="24" name="مستطيل 23"/>
          <p:cNvSpPr/>
          <p:nvPr/>
        </p:nvSpPr>
        <p:spPr>
          <a:xfrm>
            <a:off x="3601614" y="2426692"/>
            <a:ext cx="2050506" cy="215443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/>
                <a:solidFill>
                  <a:schemeClr val="accent3"/>
                </a:solidFill>
              </a:rPr>
              <a:t>الفصول</a:t>
            </a:r>
          </a:p>
          <a:p>
            <a:pPr algn="ctr"/>
            <a:r>
              <a:rPr lang="en-US" sz="4000" b="1" dirty="0" smtClean="0">
                <a:ln/>
                <a:solidFill>
                  <a:schemeClr val="accent3"/>
                </a:solidFill>
              </a:rPr>
              <a:t>Season</a:t>
            </a:r>
            <a:endParaRPr lang="ar-SA" sz="4000" b="1" dirty="0" smtClean="0">
              <a:ln/>
              <a:solidFill>
                <a:schemeClr val="accent3"/>
              </a:solidFill>
            </a:endParaRPr>
          </a:p>
          <a:p>
            <a:pPr algn="ctr"/>
            <a:r>
              <a:rPr lang="en-US" sz="4000" b="1" dirty="0" smtClean="0">
                <a:ln/>
                <a:solidFill>
                  <a:schemeClr val="accent3"/>
                </a:solidFill>
              </a:rPr>
              <a:t>Saison</a:t>
            </a:r>
            <a:endParaRPr lang="ar-SA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3491880" y="206865"/>
            <a:ext cx="2121335" cy="1631216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ar-S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صيف</a:t>
            </a:r>
          </a:p>
          <a:p>
            <a:pPr algn="ctr"/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Summer</a:t>
            </a:r>
            <a:endParaRPr lang="ar-SA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n-US" sz="3200" b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été</a:t>
            </a:r>
            <a:endParaRPr lang="ar-SA" sz="28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04358"/>
            <a:ext cx="1485714" cy="1704762"/>
          </a:xfrm>
          <a:prstGeom prst="rect">
            <a:avLst/>
          </a:prstGeom>
        </p:spPr>
      </p:pic>
      <p:sp>
        <p:nvSpPr>
          <p:cNvPr id="19" name="مستطيل 18"/>
          <p:cNvSpPr/>
          <p:nvPr/>
        </p:nvSpPr>
        <p:spPr>
          <a:xfrm>
            <a:off x="395536" y="2434113"/>
            <a:ext cx="1800000" cy="190821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خريف</a:t>
            </a:r>
          </a:p>
          <a:p>
            <a:pPr algn="ctr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Autumn</a:t>
            </a:r>
            <a:endParaRPr lang="ar-SA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fr-F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Automne</a:t>
            </a:r>
            <a:endParaRPr lang="ar-SA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982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1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هم إلى اليمين 4"/>
          <p:cNvSpPr/>
          <p:nvPr/>
        </p:nvSpPr>
        <p:spPr>
          <a:xfrm>
            <a:off x="5436096" y="1772816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7" name="سهم إلى اليمين 6"/>
          <p:cNvSpPr/>
          <p:nvPr/>
        </p:nvSpPr>
        <p:spPr>
          <a:xfrm rot="10800000">
            <a:off x="107504" y="1832248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8" name="سهم إلى اليمين 7"/>
          <p:cNvSpPr/>
          <p:nvPr/>
        </p:nvSpPr>
        <p:spPr>
          <a:xfrm rot="16200000">
            <a:off x="2754052" y="314908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 dirty="0"/>
          </a:p>
        </p:txBody>
      </p:sp>
      <p:sp>
        <p:nvSpPr>
          <p:cNvPr id="9" name="سهم إلى اليمين 8"/>
          <p:cNvSpPr/>
          <p:nvPr/>
        </p:nvSpPr>
        <p:spPr>
          <a:xfrm rot="5400000">
            <a:off x="2754052" y="3302732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11" name="مستطيل 10"/>
          <p:cNvSpPr/>
          <p:nvPr/>
        </p:nvSpPr>
        <p:spPr>
          <a:xfrm>
            <a:off x="7285823" y="2067813"/>
            <a:ext cx="167866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يمين</a:t>
            </a: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Right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droit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565153" y="-20419"/>
            <a:ext cx="201369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فوق</a:t>
            </a:r>
          </a:p>
          <a:p>
            <a:pPr algn="ctr"/>
            <a:r>
              <a:rPr lang="en-US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above</a:t>
            </a:r>
            <a:endParaRPr lang="ar-SA" sz="48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dess</a:t>
            </a:r>
            <a:r>
              <a:rPr lang="en-US" sz="6000" b="1" u="sng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u</a:t>
            </a:r>
            <a:r>
              <a:rPr lang="en-US" sz="48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</a:t>
            </a:r>
            <a:endParaRPr lang="ar-SY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477791" y="4577060"/>
            <a:ext cx="2188420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تحت</a:t>
            </a:r>
          </a:p>
          <a:p>
            <a:pPr algn="ctr"/>
            <a:r>
              <a:rPr lang="en-US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Under</a:t>
            </a:r>
            <a:endParaRPr lang="ar-SA" sz="4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4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dess</a:t>
            </a:r>
            <a:r>
              <a:rPr lang="en-US" sz="5400" b="1" u="sng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ou</a:t>
            </a:r>
            <a:r>
              <a:rPr lang="en-US" sz="4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</a:t>
            </a:r>
            <a:endParaRPr lang="ar-SY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-28912" y="2060848"/>
            <a:ext cx="2224648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يسار</a:t>
            </a:r>
          </a:p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Left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gauche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634131" y="2564904"/>
            <a:ext cx="1945981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الجهات</a:t>
            </a:r>
          </a:p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Direction</a:t>
            </a:r>
          </a:p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direction</a:t>
            </a:r>
            <a:endParaRPr lang="ar-SY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50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سهم إلى اليمين 7"/>
          <p:cNvSpPr/>
          <p:nvPr/>
        </p:nvSpPr>
        <p:spPr>
          <a:xfrm rot="16200000">
            <a:off x="2754052" y="314908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 dirty="0"/>
          </a:p>
        </p:txBody>
      </p:sp>
      <p:sp>
        <p:nvSpPr>
          <p:cNvPr id="9" name="سهم إلى اليمين 8"/>
          <p:cNvSpPr/>
          <p:nvPr/>
        </p:nvSpPr>
        <p:spPr>
          <a:xfrm rot="5400000">
            <a:off x="2754052" y="3302732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12" name="مستطيل 11"/>
          <p:cNvSpPr/>
          <p:nvPr/>
        </p:nvSpPr>
        <p:spPr>
          <a:xfrm>
            <a:off x="3816825" y="215425"/>
            <a:ext cx="1510350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مرتفع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high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haut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581183" y="4005064"/>
            <a:ext cx="198163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منخفض</a:t>
            </a:r>
          </a:p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low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bas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مربع نص 13"/>
          <p:cNvSpPr txBox="1"/>
          <p:nvPr/>
        </p:nvSpPr>
        <p:spPr>
          <a:xfrm rot="16200000">
            <a:off x="-2930472" y="3199337"/>
            <a:ext cx="670485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1">
            <a:spAutoFit/>
          </a:bodyPr>
          <a:lstStyle>
            <a:defPPr>
              <a:defRPr lang="ar-SA"/>
            </a:defPPr>
            <a:lvl1pPr algn="ctr">
              <a:defRPr sz="6000" b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r>
              <a:rPr lang="ar-SA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على فكرة </a:t>
            </a:r>
            <a:r>
              <a:rPr lang="en-US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bas</a:t>
            </a:r>
            <a:r>
              <a:rPr lang="ar-SA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تأتي بمعنى وضيع أو حقير </a:t>
            </a:r>
            <a:endParaRPr lang="ar-SY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6367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هم إلى اليمين 4"/>
          <p:cNvSpPr/>
          <p:nvPr/>
        </p:nvSpPr>
        <p:spPr>
          <a:xfrm>
            <a:off x="5436096" y="1772816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7" name="سهم إلى اليمين 6"/>
          <p:cNvSpPr/>
          <p:nvPr/>
        </p:nvSpPr>
        <p:spPr>
          <a:xfrm rot="10800000">
            <a:off x="107504" y="1832248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8" name="سهم إلى اليمين 7"/>
          <p:cNvSpPr/>
          <p:nvPr/>
        </p:nvSpPr>
        <p:spPr>
          <a:xfrm rot="16200000">
            <a:off x="2754052" y="314908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 dirty="0"/>
          </a:p>
        </p:txBody>
      </p:sp>
      <p:sp>
        <p:nvSpPr>
          <p:cNvPr id="9" name="سهم إلى اليمين 8"/>
          <p:cNvSpPr/>
          <p:nvPr/>
        </p:nvSpPr>
        <p:spPr>
          <a:xfrm rot="5400000">
            <a:off x="2754052" y="3302732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11" name="مستطيل 10"/>
          <p:cNvSpPr/>
          <p:nvPr/>
        </p:nvSpPr>
        <p:spPr>
          <a:xfrm>
            <a:off x="7161590" y="2067813"/>
            <a:ext cx="192713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شرق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east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orient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767932" y="-20419"/>
            <a:ext cx="160813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شمال</a:t>
            </a:r>
          </a:p>
          <a:p>
            <a:pPr algn="ctr"/>
            <a:r>
              <a:rPr lang="en-US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north</a:t>
            </a:r>
            <a:endParaRPr lang="ar-SA" sz="48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48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nord</a:t>
            </a:r>
            <a:endParaRPr lang="ar-SY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815223" y="4577060"/>
            <a:ext cx="1513555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جنوب</a:t>
            </a:r>
          </a:p>
          <a:p>
            <a:pPr algn="ctr"/>
            <a:r>
              <a:rPr lang="en-US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south</a:t>
            </a:r>
            <a:endParaRPr lang="ar-SA" sz="4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4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sud</a:t>
            </a:r>
            <a:endParaRPr lang="ar-SY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191052" y="2060848"/>
            <a:ext cx="1784719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غرب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west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ouest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3634131" y="2564904"/>
            <a:ext cx="1945981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الجهات</a:t>
            </a:r>
          </a:p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Direction</a:t>
            </a:r>
          </a:p>
          <a:p>
            <a:pPr algn="ctr"/>
            <a:r>
              <a:rPr lang="en-US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direction</a:t>
            </a:r>
            <a:endParaRPr lang="ar-SY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342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هم إلى اليمين 4"/>
          <p:cNvSpPr/>
          <p:nvPr/>
        </p:nvSpPr>
        <p:spPr>
          <a:xfrm>
            <a:off x="5436096" y="1772816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7" name="سهم إلى اليمين 6"/>
          <p:cNvSpPr/>
          <p:nvPr/>
        </p:nvSpPr>
        <p:spPr>
          <a:xfrm rot="10800000">
            <a:off x="107504" y="1832248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11" name="مستطيل 10"/>
          <p:cNvSpPr/>
          <p:nvPr/>
        </p:nvSpPr>
        <p:spPr>
          <a:xfrm>
            <a:off x="6749325" y="2067812"/>
            <a:ext cx="192713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بعد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after 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après 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57469" y="2237923"/>
            <a:ext cx="2067361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قبل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before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avant</a:t>
            </a: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170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هم إلى اليمين 4"/>
          <p:cNvSpPr/>
          <p:nvPr/>
        </p:nvSpPr>
        <p:spPr>
          <a:xfrm>
            <a:off x="5436096" y="1772816"/>
            <a:ext cx="3635896" cy="3312368"/>
          </a:xfrm>
          <a:prstGeom prst="rightArrow">
            <a:avLst/>
          </a:prstGeom>
          <a:solidFill>
            <a:srgbClr val="00B0F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7" name="سهم إلى اليمين 6"/>
          <p:cNvSpPr/>
          <p:nvPr/>
        </p:nvSpPr>
        <p:spPr>
          <a:xfrm rot="10800000">
            <a:off x="107504" y="1832248"/>
            <a:ext cx="3635896" cy="3312368"/>
          </a:xfrm>
          <a:prstGeom prst="rightArrow">
            <a:avLst/>
          </a:prstGeom>
          <a:solidFill>
            <a:srgbClr val="FF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Y">
              <a:solidFill>
                <a:schemeClr val="lt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6348411" y="2113129"/>
            <a:ext cx="181126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برد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cold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Froid</a:t>
            </a: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83568" y="2195770"/>
            <a:ext cx="208903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حار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hot 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chaud</a:t>
            </a:r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479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سهم إلى اليمين 4"/>
          <p:cNvSpPr/>
          <p:nvPr/>
        </p:nvSpPr>
        <p:spPr>
          <a:xfrm>
            <a:off x="5436096" y="1772816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7" name="سهم إلى اليمين 6"/>
          <p:cNvSpPr/>
          <p:nvPr/>
        </p:nvSpPr>
        <p:spPr>
          <a:xfrm rot="10800000">
            <a:off x="107504" y="1832248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8" name="سهم إلى اليمين 7"/>
          <p:cNvSpPr/>
          <p:nvPr/>
        </p:nvSpPr>
        <p:spPr>
          <a:xfrm rot="16200000">
            <a:off x="2754052" y="314908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 dirty="0"/>
          </a:p>
        </p:txBody>
      </p:sp>
      <p:sp>
        <p:nvSpPr>
          <p:cNvPr id="9" name="سهم إلى اليمين 8"/>
          <p:cNvSpPr/>
          <p:nvPr/>
        </p:nvSpPr>
        <p:spPr>
          <a:xfrm rot="5400000">
            <a:off x="2754052" y="3302732"/>
            <a:ext cx="3635896" cy="3312368"/>
          </a:xfrm>
          <a:prstGeom prst="rightArrow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10" name="مستطيل 9"/>
          <p:cNvSpPr/>
          <p:nvPr/>
        </p:nvSpPr>
        <p:spPr>
          <a:xfrm>
            <a:off x="3727859" y="215425"/>
            <a:ext cx="168828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جمع</a:t>
            </a:r>
          </a:p>
          <a:p>
            <a:pPr algn="ctr"/>
            <a:r>
              <a:rPr lang="en-US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plural</a:t>
            </a:r>
            <a:endParaRPr lang="ar-SA" sz="4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4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pluriel</a:t>
            </a:r>
            <a:endParaRPr lang="ar-SY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0" y="2136337"/>
            <a:ext cx="273408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مؤنث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feminine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féminin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3422750" y="4437112"/>
            <a:ext cx="2222083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مفرد</a:t>
            </a:r>
          </a:p>
          <a:p>
            <a:pPr algn="ctr"/>
            <a:r>
              <a:rPr lang="en-US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singular</a:t>
            </a:r>
            <a:endParaRPr lang="ar-SA" sz="4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4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Singulier</a:t>
            </a:r>
            <a:endParaRPr lang="ar-SY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985890" y="2160316"/>
            <a:ext cx="3086102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مذكر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masculine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Masculin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3435615" y="2564904"/>
            <a:ext cx="2343014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قواعد</a:t>
            </a:r>
          </a:p>
          <a:p>
            <a:pPr algn="ctr"/>
            <a:r>
              <a:rPr lang="en-US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grammar</a:t>
            </a:r>
            <a:endParaRPr lang="en-US" sz="36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Grammaire</a:t>
            </a:r>
            <a:endParaRPr lang="ar-SY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094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639" b="89157" l="0" r="443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128" y="2202783"/>
            <a:ext cx="2124372" cy="1581371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148" y="1847850"/>
            <a:ext cx="2124075" cy="158115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6579202" y="1733468"/>
            <a:ext cx="2160000" cy="2520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ذكر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male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Mâle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643114" y="1847850"/>
            <a:ext cx="2160000" cy="2520000"/>
          </a:xfrm>
          <a:prstGeom prst="rect">
            <a:avLst/>
          </a:prstGeom>
          <a:solidFill>
            <a:srgbClr val="FF006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أنثى</a:t>
            </a:r>
          </a:p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female</a:t>
            </a:r>
            <a:endParaRPr lang="ar-SA" sz="5400" b="1" cap="none" spc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en-US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Femelle</a:t>
            </a:r>
            <a:endParaRPr lang="ar-SY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940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137</Words>
  <Application>Microsoft Office PowerPoint</Application>
  <PresentationFormat>عرض على الشاشة (3:4)‏</PresentationFormat>
  <Paragraphs>105</Paragraphs>
  <Slides>10</Slides>
  <Notes>1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Bilal</dc:creator>
  <cp:lastModifiedBy>Bilal</cp:lastModifiedBy>
  <cp:revision>127</cp:revision>
  <dcterms:created xsi:type="dcterms:W3CDTF">2010-12-14T16:17:39Z</dcterms:created>
  <dcterms:modified xsi:type="dcterms:W3CDTF">2010-12-15T19:45:51Z</dcterms:modified>
</cp:coreProperties>
</file>