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61" r:id="rId2"/>
    <p:sldId id="286" r:id="rId3"/>
    <p:sldId id="291" r:id="rId4"/>
    <p:sldId id="290" r:id="rId5"/>
    <p:sldId id="292" r:id="rId6"/>
    <p:sldId id="293" r:id="rId7"/>
    <p:sldId id="294" r:id="rId8"/>
    <p:sldId id="295" r:id="rId9"/>
    <p:sldId id="299" r:id="rId10"/>
    <p:sldId id="298" r:id="rId11"/>
    <p:sldId id="297" r:id="rId12"/>
    <p:sldId id="296" r:id="rId13"/>
    <p:sldId id="300" r:id="rId14"/>
    <p:sldId id="301"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A04E"/>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autoAdjust="0"/>
  </p:normalViewPr>
  <p:slideViewPr>
    <p:cSldViewPr>
      <p:cViewPr varScale="1">
        <p:scale>
          <a:sx n="70" d="100"/>
          <a:sy n="70" d="100"/>
        </p:scale>
        <p:origin x="52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charset="0"/>
                <a:cs typeface="+mn-cs"/>
              </a:defRPr>
            </a:lvl1pPr>
          </a:lstStyle>
          <a:p>
            <a:pPr>
              <a:defRPr/>
            </a:pPr>
            <a:fld id="{08518FD5-42C9-4D47-8E67-D072A79F2F13}" type="datetimeFigureOut">
              <a:rPr lang="en-US"/>
              <a:pPr>
                <a:defRPr/>
              </a:pPr>
              <a:t>9/11/2014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cs typeface="+mn-cs"/>
              </a:defRPr>
            </a:lvl1pPr>
          </a:lstStyle>
          <a:p>
            <a:pPr>
              <a:defRPr/>
            </a:pPr>
            <a:fld id="{027B912D-F74F-49C3-B607-A51467FEB447}" type="slidenum">
              <a:rPr lang="en-US"/>
              <a:pPr>
                <a:defRPr/>
              </a:pPr>
              <a:t>‹#›</a:t>
            </a:fld>
            <a:endParaRPr lang="en-US"/>
          </a:p>
        </p:txBody>
      </p:sp>
    </p:spTree>
    <p:extLst>
      <p:ext uri="{BB962C8B-B14F-4D97-AF65-F5344CB8AC3E}">
        <p14:creationId xmlns:p14="http://schemas.microsoft.com/office/powerpoint/2010/main" val="37083867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charset="0"/>
                <a:cs typeface="+mn-cs"/>
              </a:defRPr>
            </a:lvl1pPr>
          </a:lstStyle>
          <a:p>
            <a:pPr>
              <a:defRPr/>
            </a:pPr>
            <a:fld id="{98491F26-7CC9-408D-A839-66E58DF05844}" type="datetimeFigureOut">
              <a:rPr lang="en-US"/>
              <a:pPr>
                <a:defRPr/>
              </a:pPr>
              <a:t>9/11/2014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cs typeface="+mn-cs"/>
              </a:defRPr>
            </a:lvl1pPr>
          </a:lstStyle>
          <a:p>
            <a:pPr>
              <a:defRPr/>
            </a:pPr>
            <a:fld id="{02B5F438-5202-4BF0-BA10-E901592DA61E}" type="slidenum">
              <a:rPr lang="en-US"/>
              <a:pPr>
                <a:defRPr/>
              </a:pPr>
              <a:t>‹#›</a:t>
            </a:fld>
            <a:endParaRPr lang="en-US"/>
          </a:p>
        </p:txBody>
      </p:sp>
    </p:spTree>
    <p:extLst>
      <p:ext uri="{BB962C8B-B14F-4D97-AF65-F5344CB8AC3E}">
        <p14:creationId xmlns:p14="http://schemas.microsoft.com/office/powerpoint/2010/main" val="1441977606"/>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3886200" y="6015038"/>
            <a:ext cx="13081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r>
              <a:rPr lang="en-US" sz="2800" b="1">
                <a:latin typeface="Verdana" pitchFamily="34" charset="0"/>
              </a:rPr>
              <a:t>LOGO</a:t>
            </a:r>
          </a:p>
        </p:txBody>
      </p:sp>
      <p:sp>
        <p:nvSpPr>
          <p:cNvPr id="3074" name="Rectangle 2"/>
          <p:cNvSpPr>
            <a:spLocks noGrp="1" noChangeArrowheads="1"/>
          </p:cNvSpPr>
          <p:nvPr>
            <p:ph type="ctrTitle"/>
          </p:nvPr>
        </p:nvSpPr>
        <p:spPr bwMode="white">
          <a:xfrm>
            <a:off x="457200" y="762000"/>
            <a:ext cx="5638800" cy="1752600"/>
          </a:xfrm>
        </p:spPr>
        <p:txBody>
          <a:bodyPr/>
          <a:lstStyle>
            <a:lvl1pPr>
              <a:defRPr sz="4000" b="1">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bwMode="white">
          <a:xfrm>
            <a:off x="228600" y="5334000"/>
            <a:ext cx="8686800" cy="381000"/>
          </a:xfrm>
        </p:spPr>
        <p:txBody>
          <a:bodyPr/>
          <a:lstStyle>
            <a:lvl1pPr marL="0" indent="0" algn="ctr">
              <a:buFont typeface="Wingdings" pitchFamily="2" charset="2"/>
              <a:buNone/>
              <a:defRPr sz="1800"/>
            </a:lvl1pPr>
          </a:lstStyle>
          <a:p>
            <a:pPr lvl="0"/>
            <a:r>
              <a:rPr lang="en-US" noProof="0" smtClean="0"/>
              <a:t>Click to edit Master subtitle style</a:t>
            </a:r>
          </a:p>
        </p:txBody>
      </p:sp>
    </p:spTree>
    <p:extLst>
      <p:ext uri="{BB962C8B-B14F-4D97-AF65-F5344CB8AC3E}">
        <p14:creationId xmlns:p14="http://schemas.microsoft.com/office/powerpoint/2010/main" val="3708977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42E980-C498-450A-8142-853C153981D3}" type="slidenum">
              <a:rPr lang="en-US"/>
              <a:pPr>
                <a:defRPr/>
              </a:pPr>
              <a:t>‹#›</a:t>
            </a:fld>
            <a:endParaRPr lang="en-US"/>
          </a:p>
        </p:txBody>
      </p:sp>
    </p:spTree>
    <p:extLst>
      <p:ext uri="{BB962C8B-B14F-4D97-AF65-F5344CB8AC3E}">
        <p14:creationId xmlns:p14="http://schemas.microsoft.com/office/powerpoint/2010/main" val="3105259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19088"/>
            <a:ext cx="2057400" cy="6005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19088"/>
            <a:ext cx="6019800" cy="6005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DE40D7-BC27-4D37-AB50-536F49F54099}" type="slidenum">
              <a:rPr lang="en-US"/>
              <a:pPr>
                <a:defRPr/>
              </a:pPr>
              <a:t>‹#›</a:t>
            </a:fld>
            <a:endParaRPr lang="en-US"/>
          </a:p>
        </p:txBody>
      </p:sp>
    </p:spTree>
    <p:extLst>
      <p:ext uri="{BB962C8B-B14F-4D97-AF65-F5344CB8AC3E}">
        <p14:creationId xmlns:p14="http://schemas.microsoft.com/office/powerpoint/2010/main" val="1324529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19088"/>
            <a:ext cx="8229600" cy="5635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76325"/>
            <a:ext cx="8229600" cy="5248275"/>
          </a:xfrm>
        </p:spPr>
        <p:txBody>
          <a:bodyPr/>
          <a:lstStyle/>
          <a:p>
            <a:pPr lvl="0"/>
            <a:r>
              <a:rPr lang="en-US" noProof="0" smtClean="0"/>
              <a:t>Click icon to add table</a:t>
            </a:r>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2D6D4E-FACC-4497-8F82-E552322D9E69}" type="slidenum">
              <a:rPr lang="en-US"/>
              <a:pPr>
                <a:defRPr/>
              </a:pPr>
              <a:t>‹#›</a:t>
            </a:fld>
            <a:endParaRPr lang="en-US"/>
          </a:p>
        </p:txBody>
      </p:sp>
    </p:spTree>
    <p:extLst>
      <p:ext uri="{BB962C8B-B14F-4D97-AF65-F5344CB8AC3E}">
        <p14:creationId xmlns:p14="http://schemas.microsoft.com/office/powerpoint/2010/main" val="4019078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B5FF0BE-52CF-4CA4-A45F-E5EE3E4B05C8}" type="slidenum">
              <a:rPr lang="en-US"/>
              <a:pPr>
                <a:defRPr/>
              </a:pPr>
              <a:t>‹#›</a:t>
            </a:fld>
            <a:endParaRPr lang="en-US"/>
          </a:p>
        </p:txBody>
      </p:sp>
    </p:spTree>
    <p:extLst>
      <p:ext uri="{BB962C8B-B14F-4D97-AF65-F5344CB8AC3E}">
        <p14:creationId xmlns:p14="http://schemas.microsoft.com/office/powerpoint/2010/main" val="200182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4277BB-43B5-470A-AA57-1EF3548F51FD}" type="slidenum">
              <a:rPr lang="en-US"/>
              <a:pPr>
                <a:defRPr/>
              </a:pPr>
              <a:t>‹#›</a:t>
            </a:fld>
            <a:endParaRPr lang="en-US"/>
          </a:p>
        </p:txBody>
      </p:sp>
    </p:spTree>
    <p:extLst>
      <p:ext uri="{BB962C8B-B14F-4D97-AF65-F5344CB8AC3E}">
        <p14:creationId xmlns:p14="http://schemas.microsoft.com/office/powerpoint/2010/main" val="2172357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273732-E3B2-4BB1-8411-DAAF5F9DD80C}" type="slidenum">
              <a:rPr lang="en-US"/>
              <a:pPr>
                <a:defRPr/>
              </a:pPr>
              <a:t>‹#›</a:t>
            </a:fld>
            <a:endParaRPr lang="en-US"/>
          </a:p>
        </p:txBody>
      </p:sp>
    </p:spTree>
    <p:extLst>
      <p:ext uri="{BB962C8B-B14F-4D97-AF65-F5344CB8AC3E}">
        <p14:creationId xmlns:p14="http://schemas.microsoft.com/office/powerpoint/2010/main" val="670937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98245C9-8685-49EE-B2D1-8BEA10041EB8}" type="slidenum">
              <a:rPr lang="en-US"/>
              <a:pPr>
                <a:defRPr/>
              </a:pPr>
              <a:t>‹#›</a:t>
            </a:fld>
            <a:endParaRPr lang="en-US"/>
          </a:p>
        </p:txBody>
      </p:sp>
    </p:spTree>
    <p:extLst>
      <p:ext uri="{BB962C8B-B14F-4D97-AF65-F5344CB8AC3E}">
        <p14:creationId xmlns:p14="http://schemas.microsoft.com/office/powerpoint/2010/main" val="3946289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4BD7E31-8F37-4EE9-8AFE-22C2161520AC}" type="slidenum">
              <a:rPr lang="en-US"/>
              <a:pPr>
                <a:defRPr/>
              </a:pPr>
              <a:t>‹#›</a:t>
            </a:fld>
            <a:endParaRPr lang="en-US"/>
          </a:p>
        </p:txBody>
      </p:sp>
    </p:spTree>
    <p:extLst>
      <p:ext uri="{BB962C8B-B14F-4D97-AF65-F5344CB8AC3E}">
        <p14:creationId xmlns:p14="http://schemas.microsoft.com/office/powerpoint/2010/main" val="3480713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E4CCA32-FF43-45DA-A6E3-D99EBFA2F4BC}" type="slidenum">
              <a:rPr lang="en-US"/>
              <a:pPr>
                <a:defRPr/>
              </a:pPr>
              <a:t>‹#›</a:t>
            </a:fld>
            <a:endParaRPr lang="en-US"/>
          </a:p>
        </p:txBody>
      </p:sp>
    </p:spTree>
    <p:extLst>
      <p:ext uri="{BB962C8B-B14F-4D97-AF65-F5344CB8AC3E}">
        <p14:creationId xmlns:p14="http://schemas.microsoft.com/office/powerpoint/2010/main" val="4078835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F0A1E64-6FBB-42C8-ADF9-7F37D6B5AC31}" type="slidenum">
              <a:rPr lang="en-US"/>
              <a:pPr>
                <a:defRPr/>
              </a:pPr>
              <a:t>‹#›</a:t>
            </a:fld>
            <a:endParaRPr lang="en-US"/>
          </a:p>
        </p:txBody>
      </p:sp>
    </p:spTree>
    <p:extLst>
      <p:ext uri="{BB962C8B-B14F-4D97-AF65-F5344CB8AC3E}">
        <p14:creationId xmlns:p14="http://schemas.microsoft.com/office/powerpoint/2010/main" val="1538701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4B03337-EFF9-44FA-AB70-CCCC0496B629}" type="slidenum">
              <a:rPr lang="en-US"/>
              <a:pPr>
                <a:defRPr/>
              </a:pPr>
              <a:t>‹#›</a:t>
            </a:fld>
            <a:endParaRPr lang="en-US"/>
          </a:p>
        </p:txBody>
      </p:sp>
    </p:spTree>
    <p:extLst>
      <p:ext uri="{BB962C8B-B14F-4D97-AF65-F5344CB8AC3E}">
        <p14:creationId xmlns:p14="http://schemas.microsoft.com/office/powerpoint/2010/main" val="18452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7"/>
          <p:cNvSpPr>
            <a:spLocks noChangeArrowheads="1"/>
          </p:cNvSpPr>
          <p:nvPr/>
        </p:nvSpPr>
        <p:spPr bwMode="gray">
          <a:xfrm>
            <a:off x="0" y="6524625"/>
            <a:ext cx="9144000" cy="33337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EG"/>
          </a:p>
        </p:txBody>
      </p:sp>
      <p:graphicFrame>
        <p:nvGraphicFramePr>
          <p:cNvPr id="1027" name="Object 15"/>
          <p:cNvGraphicFramePr>
            <a:graphicFrameLocks noChangeAspect="1"/>
          </p:cNvGraphicFramePr>
          <p:nvPr/>
        </p:nvGraphicFramePr>
        <p:xfrm>
          <a:off x="0" y="188913"/>
          <a:ext cx="9144000" cy="792162"/>
        </p:xfrm>
        <a:graphic>
          <a:graphicData uri="http://schemas.openxmlformats.org/presentationml/2006/ole">
            <mc:AlternateContent xmlns:mc="http://schemas.openxmlformats.org/markup-compatibility/2006">
              <mc:Choice xmlns:v="urn:schemas-microsoft-com:vml" Requires="v">
                <p:oleObj spid="_x0000_s1047" name="Image" r:id="rId15" imgW="10006349" imgH="1269841" progId="Photoshop.Image.6">
                  <p:embed/>
                </p:oleObj>
              </mc:Choice>
              <mc:Fallback>
                <p:oleObj name="Image" r:id="rId15" imgW="10006349" imgH="1269841" progId="Photoshop.Image.6">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188913"/>
                        <a:ext cx="91440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Rectangle 16"/>
          <p:cNvSpPr>
            <a:spLocks noChangeArrowheads="1"/>
          </p:cNvSpPr>
          <p:nvPr/>
        </p:nvSpPr>
        <p:spPr bwMode="ltGray">
          <a:xfrm>
            <a:off x="0" y="0"/>
            <a:ext cx="9144000" cy="241300"/>
          </a:xfrm>
          <a:prstGeom prst="rect">
            <a:avLst/>
          </a:prstGeom>
          <a:gradFill rotWithShape="1">
            <a:gsLst>
              <a:gs pos="0">
                <a:schemeClr val="tx1"/>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EG"/>
          </a:p>
        </p:txBody>
      </p:sp>
      <p:sp>
        <p:nvSpPr>
          <p:cNvPr id="1029" name="Rectangle 3"/>
          <p:cNvSpPr>
            <a:spLocks noGrp="1" noChangeArrowheads="1"/>
          </p:cNvSpPr>
          <p:nvPr>
            <p:ph type="body" idx="1"/>
          </p:nvPr>
        </p:nvSpPr>
        <p:spPr bwMode="auto">
          <a:xfrm>
            <a:off x="457200" y="1076325"/>
            <a:ext cx="8229600"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0" y="0"/>
            <a:ext cx="2133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solidFill>
                  <a:schemeClr val="bg1"/>
                </a:solidFill>
                <a:latin typeface="+mn-lt"/>
                <a:cs typeface="+mn-cs"/>
              </a:defRPr>
            </a:lvl1pPr>
          </a:lstStyle>
          <a:p>
            <a:pPr>
              <a:defRPr/>
            </a:pPr>
            <a:endParaRPr lang="en-US"/>
          </a:p>
        </p:txBody>
      </p:sp>
      <p:sp>
        <p:nvSpPr>
          <p:cNvPr id="3" name="Rectangle 5"/>
          <p:cNvSpPr>
            <a:spLocks noGrp="1" noChangeArrowheads="1"/>
          </p:cNvSpPr>
          <p:nvPr>
            <p:ph type="ftr" sz="quarter" idx="3"/>
          </p:nvPr>
        </p:nvSpPr>
        <p:spPr bwMode="auto">
          <a:xfrm>
            <a:off x="5943600" y="6508750"/>
            <a:ext cx="2895600"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1">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3429000" y="6537325"/>
            <a:ext cx="2133600" cy="25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1">
                <a:latin typeface="+mn-lt"/>
                <a:cs typeface="+mn-cs"/>
              </a:defRPr>
            </a:lvl1pPr>
          </a:lstStyle>
          <a:p>
            <a:pPr>
              <a:defRPr/>
            </a:pPr>
            <a:fld id="{9BFFF990-6D9D-4002-A4C7-D7126BF469A3}" type="slidenum">
              <a:rPr lang="en-US"/>
              <a:pPr>
                <a:defRPr/>
              </a:pPr>
              <a:t>‹#›</a:t>
            </a:fld>
            <a:endParaRPr lang="en-US"/>
          </a:p>
        </p:txBody>
      </p:sp>
      <p:sp>
        <p:nvSpPr>
          <p:cNvPr id="1033" name="Rectangle 2"/>
          <p:cNvSpPr>
            <a:spLocks noGrp="1" noChangeArrowheads="1"/>
          </p:cNvSpPr>
          <p:nvPr>
            <p:ph type="title"/>
          </p:nvPr>
        </p:nvSpPr>
        <p:spPr bwMode="black">
          <a:xfrm>
            <a:off x="457200" y="319088"/>
            <a:ext cx="82296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Verdana" pitchFamily="34" charset="0"/>
        </a:defRPr>
      </a:lvl2pPr>
      <a:lvl3pPr algn="l" rtl="0" fontAlgn="base">
        <a:spcBef>
          <a:spcPct val="0"/>
        </a:spcBef>
        <a:spcAft>
          <a:spcPct val="0"/>
        </a:spcAft>
        <a:defRPr sz="3200">
          <a:solidFill>
            <a:schemeClr val="tx2"/>
          </a:solidFill>
          <a:latin typeface="Verdana" pitchFamily="34" charset="0"/>
        </a:defRPr>
      </a:lvl3pPr>
      <a:lvl4pPr algn="l" rtl="0" fontAlgn="base">
        <a:spcBef>
          <a:spcPct val="0"/>
        </a:spcBef>
        <a:spcAft>
          <a:spcPct val="0"/>
        </a:spcAft>
        <a:defRPr sz="3200">
          <a:solidFill>
            <a:schemeClr val="tx2"/>
          </a:solidFill>
          <a:latin typeface="Verdana" pitchFamily="34" charset="0"/>
        </a:defRPr>
      </a:lvl4pPr>
      <a:lvl5pPr algn="l" rtl="0" fontAlgn="base">
        <a:spcBef>
          <a:spcPct val="0"/>
        </a:spcBef>
        <a:spcAft>
          <a:spcPct val="0"/>
        </a:spcAft>
        <a:defRPr sz="3200">
          <a:solidFill>
            <a:schemeClr val="tx2"/>
          </a:solidFill>
          <a:latin typeface="Verdana" pitchFamily="34" charset="0"/>
        </a:defRPr>
      </a:lvl5pPr>
      <a:lvl6pPr marL="457200" algn="l" rtl="0" eaLnBrk="1" fontAlgn="base" hangingPunct="1">
        <a:spcBef>
          <a:spcPct val="0"/>
        </a:spcBef>
        <a:spcAft>
          <a:spcPct val="0"/>
        </a:spcAft>
        <a:defRPr sz="3200">
          <a:solidFill>
            <a:schemeClr val="tx2"/>
          </a:solidFill>
          <a:latin typeface="Verdana" pitchFamily="34" charset="0"/>
        </a:defRPr>
      </a:lvl6pPr>
      <a:lvl7pPr marL="914400" algn="l" rtl="0" eaLnBrk="1" fontAlgn="base" hangingPunct="1">
        <a:spcBef>
          <a:spcPct val="0"/>
        </a:spcBef>
        <a:spcAft>
          <a:spcPct val="0"/>
        </a:spcAft>
        <a:defRPr sz="3200">
          <a:solidFill>
            <a:schemeClr val="tx2"/>
          </a:solidFill>
          <a:latin typeface="Verdana" pitchFamily="34" charset="0"/>
        </a:defRPr>
      </a:lvl7pPr>
      <a:lvl8pPr marL="1371600" algn="l" rtl="0" eaLnBrk="1" fontAlgn="base" hangingPunct="1">
        <a:spcBef>
          <a:spcPct val="0"/>
        </a:spcBef>
        <a:spcAft>
          <a:spcPct val="0"/>
        </a:spcAft>
        <a:defRPr sz="3200">
          <a:solidFill>
            <a:schemeClr val="tx2"/>
          </a:solidFill>
          <a:latin typeface="Verdana" pitchFamily="34" charset="0"/>
        </a:defRPr>
      </a:lvl8pPr>
      <a:lvl9pPr marL="1828800" algn="l" rtl="0" eaLnBrk="1" fontAlgn="base" hangingPunct="1">
        <a:spcBef>
          <a:spcPct val="0"/>
        </a:spcBef>
        <a:spcAft>
          <a:spcPct val="0"/>
        </a:spcAft>
        <a:defRPr sz="3200">
          <a:solidFill>
            <a:schemeClr val="tx2"/>
          </a:solidFill>
          <a:latin typeface="Verdana" pitchFamily="34" charset="0"/>
        </a:defRPr>
      </a:lvl9pPr>
    </p:titleStyle>
    <p:bodyStyle>
      <a:lvl1pPr marL="342900" indent="-342900" algn="l" rtl="0" fontAlgn="base">
        <a:spcBef>
          <a:spcPct val="20000"/>
        </a:spcBef>
        <a:spcAft>
          <a:spcPct val="0"/>
        </a:spcAft>
        <a:buClr>
          <a:schemeClr val="hlink"/>
        </a:buClr>
        <a:buFont typeface="Wingdings" pitchFamily="2" charset="2"/>
        <a:buChar char="v"/>
        <a:defRPr sz="2800" b="1">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fontAlgn="base">
        <a:spcBef>
          <a:spcPct val="20000"/>
        </a:spcBef>
        <a:spcAft>
          <a:spcPct val="0"/>
        </a:spcAft>
        <a:buClr>
          <a:schemeClr val="tx1"/>
        </a:buClr>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ar-SA" sz="3600" dirty="0" smtClean="0"/>
              <a:t>مراحل الاعمال الكهربائية</a:t>
            </a:r>
            <a:endParaRPr lang="en-US" sz="2000" dirty="0" smtClean="0"/>
          </a:p>
        </p:txBody>
      </p:sp>
      <p:sp>
        <p:nvSpPr>
          <p:cNvPr id="72707" name="AutoShape 3"/>
          <p:cNvSpPr>
            <a:spLocks noChangeArrowheads="1"/>
          </p:cNvSpPr>
          <p:nvPr/>
        </p:nvSpPr>
        <p:spPr bwMode="auto">
          <a:xfrm>
            <a:off x="5562600" y="3352800"/>
            <a:ext cx="2286000" cy="2667000"/>
          </a:xfrm>
          <a:prstGeom prst="roundRect">
            <a:avLst>
              <a:gd name="adj" fmla="val 16667"/>
            </a:avLst>
          </a:prstGeom>
          <a:gradFill>
            <a:gsLst>
              <a:gs pos="0">
                <a:schemeClr val="accent1">
                  <a:lumMod val="40000"/>
                  <a:lumOff val="60000"/>
                </a:schemeClr>
              </a:gs>
              <a:gs pos="100000">
                <a:schemeClr val="bg1"/>
              </a:gs>
            </a:gsLst>
            <a:lin ang="0" scaled="1"/>
          </a:gradFill>
          <a:ln w="38100">
            <a:solidFill>
              <a:schemeClr val="tx1"/>
            </a:solidFill>
            <a:round/>
            <a:headEnd/>
            <a:tailEnd/>
          </a:ln>
          <a:effectLst/>
          <a:extLst/>
        </p:spPr>
        <p:txBody>
          <a:bodyPr wrap="none" anchor="ctr"/>
          <a:lstStyle/>
          <a:p>
            <a:pPr algn="ctr" eaLnBrk="0" hangingPunct="0">
              <a:defRPr/>
            </a:pPr>
            <a:endParaRPr lang="en-US">
              <a:latin typeface="Verdana" pitchFamily="34" charset="0"/>
              <a:cs typeface="+mn-cs"/>
            </a:endParaRPr>
          </a:p>
        </p:txBody>
      </p:sp>
      <p:sp>
        <p:nvSpPr>
          <p:cNvPr id="72709" name="AutoShape 5"/>
          <p:cNvSpPr>
            <a:spLocks noChangeArrowheads="1"/>
          </p:cNvSpPr>
          <p:nvPr/>
        </p:nvSpPr>
        <p:spPr bwMode="auto">
          <a:xfrm>
            <a:off x="1143000" y="3352800"/>
            <a:ext cx="2286000" cy="2667000"/>
          </a:xfrm>
          <a:prstGeom prst="roundRect">
            <a:avLst>
              <a:gd name="adj" fmla="val 1666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38100">
            <a:solidFill>
              <a:schemeClr val="tx1"/>
            </a:solidFill>
            <a:round/>
            <a:headEnd/>
            <a:tailEnd/>
          </a:ln>
          <a:effectLst/>
          <a:extLst/>
        </p:spPr>
        <p:txBody>
          <a:bodyPr wrap="none" anchor="ctr"/>
          <a:lstStyle/>
          <a:p>
            <a:pPr algn="ctr" eaLnBrk="0" hangingPunct="0">
              <a:defRPr/>
            </a:pPr>
            <a:endParaRPr lang="en-US">
              <a:latin typeface="Verdana" pitchFamily="34" charset="0"/>
              <a:cs typeface="+mn-cs"/>
            </a:endParaRPr>
          </a:p>
        </p:txBody>
      </p:sp>
      <p:sp>
        <p:nvSpPr>
          <p:cNvPr id="6149" name="Text Box 6"/>
          <p:cNvSpPr txBox="1">
            <a:spLocks noChangeArrowheads="1"/>
          </p:cNvSpPr>
          <p:nvPr/>
        </p:nvSpPr>
        <p:spPr bwMode="auto">
          <a:xfrm>
            <a:off x="1238250" y="3552825"/>
            <a:ext cx="2038350"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rtl="1"/>
            <a:r>
              <a:rPr lang="ar-SA" sz="2000">
                <a:solidFill>
                  <a:srgbClr val="E4A04E"/>
                </a:solidFill>
              </a:rPr>
              <a:t>خطوات التنفيذ</a:t>
            </a:r>
            <a:r>
              <a:rPr lang="en-US" sz="2000">
                <a:solidFill>
                  <a:srgbClr val="E4A04E"/>
                </a:solidFill>
              </a:rPr>
              <a:t> </a:t>
            </a:r>
            <a:endParaRPr lang="ar-SA" sz="2000">
              <a:solidFill>
                <a:srgbClr val="E4A04E"/>
              </a:solidFill>
            </a:endParaRPr>
          </a:p>
          <a:p>
            <a:pPr algn="ctr" rtl="1"/>
            <a:endParaRPr lang="ar-SA" sz="2000">
              <a:solidFill>
                <a:srgbClr val="000000"/>
              </a:solidFill>
            </a:endParaRPr>
          </a:p>
          <a:p>
            <a:pPr algn="ctr" rtl="1"/>
            <a:r>
              <a:rPr lang="ar-SA" sz="2000">
                <a:solidFill>
                  <a:srgbClr val="000000"/>
                </a:solidFill>
              </a:rPr>
              <a:t>وتشمل تنفيذ جميع الاعمال المتفق</a:t>
            </a:r>
          </a:p>
          <a:p>
            <a:pPr algn="ctr" rtl="1"/>
            <a:r>
              <a:rPr lang="ar-SA" sz="2000">
                <a:solidFill>
                  <a:srgbClr val="000000"/>
                </a:solidFill>
              </a:rPr>
              <a:t>عليها خلال مرحلة التخطيط</a:t>
            </a:r>
          </a:p>
        </p:txBody>
      </p:sp>
      <p:sp>
        <p:nvSpPr>
          <p:cNvPr id="72711" name="Freeform 7"/>
          <p:cNvSpPr>
            <a:spLocks/>
          </p:cNvSpPr>
          <p:nvPr/>
        </p:nvSpPr>
        <p:spPr bwMode="gray">
          <a:xfrm>
            <a:off x="3222625" y="3255963"/>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a:defRPr/>
            </a:pPr>
            <a:endParaRPr lang="en-US">
              <a:latin typeface="Arial" charset="0"/>
              <a:cs typeface="+mn-cs"/>
            </a:endParaRPr>
          </a:p>
        </p:txBody>
      </p:sp>
      <p:sp>
        <p:nvSpPr>
          <p:cNvPr id="6151"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EG"/>
          </a:p>
        </p:txBody>
      </p:sp>
      <p:sp>
        <p:nvSpPr>
          <p:cNvPr id="72713" name="Freeform 9"/>
          <p:cNvSpPr>
            <a:spLocks/>
          </p:cNvSpPr>
          <p:nvPr/>
        </p:nvSpPr>
        <p:spPr bwMode="gray">
          <a:xfrm flipH="1">
            <a:off x="4875213" y="3255963"/>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a:defRPr/>
            </a:pPr>
            <a:endParaRPr lang="en-US">
              <a:latin typeface="Arial" charset="0"/>
              <a:cs typeface="+mn-cs"/>
            </a:endParaRPr>
          </a:p>
        </p:txBody>
      </p:sp>
      <p:grpSp>
        <p:nvGrpSpPr>
          <p:cNvPr id="6153" name="Group 10"/>
          <p:cNvGrpSpPr>
            <a:grpSpLocks/>
          </p:cNvGrpSpPr>
          <p:nvPr/>
        </p:nvGrpSpPr>
        <p:grpSpPr bwMode="auto">
          <a:xfrm>
            <a:off x="3048000" y="1628775"/>
            <a:ext cx="2998788" cy="1601788"/>
            <a:chOff x="1997" y="1314"/>
            <a:chExt cx="1889" cy="1009"/>
          </a:xfrm>
        </p:grpSpPr>
        <p:grpSp>
          <p:nvGrpSpPr>
            <p:cNvPr id="6157" name="Group 11"/>
            <p:cNvGrpSpPr>
              <a:grpSpLocks/>
            </p:cNvGrpSpPr>
            <p:nvPr/>
          </p:nvGrpSpPr>
          <p:grpSpPr bwMode="auto">
            <a:xfrm>
              <a:off x="1997" y="1404"/>
              <a:ext cx="1889" cy="919"/>
              <a:chOff x="1973" y="1027"/>
              <a:chExt cx="1926" cy="937"/>
            </a:xfrm>
          </p:grpSpPr>
          <p:sp>
            <p:nvSpPr>
              <p:cNvPr id="72716"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atin typeface="Arial" charset="0"/>
                  <a:cs typeface="+mn-cs"/>
                </a:endParaRPr>
              </a:p>
            </p:txBody>
          </p:sp>
          <p:sp>
            <p:nvSpPr>
              <p:cNvPr id="72717"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atin typeface="Arial" charset="0"/>
                  <a:cs typeface="+mn-cs"/>
                </a:endParaRPr>
              </a:p>
            </p:txBody>
          </p:sp>
        </p:grpSp>
        <p:sp>
          <p:nvSpPr>
            <p:cNvPr id="72718"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sp>
          <p:nvSpPr>
            <p:cNvPr id="72719"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sp>
          <p:nvSpPr>
            <p:cNvPr id="72720"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sp>
          <p:nvSpPr>
            <p:cNvPr id="72721"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defRPr/>
              </a:pPr>
              <a:endParaRPr lang="en-US">
                <a:latin typeface="Arial" charset="0"/>
                <a:cs typeface="+mn-cs"/>
              </a:endParaRPr>
            </a:p>
          </p:txBody>
        </p:sp>
      </p:grpSp>
      <p:sp>
        <p:nvSpPr>
          <p:cNvPr id="6154" name="Text Box 18"/>
          <p:cNvSpPr txBox="1">
            <a:spLocks noChangeArrowheads="1"/>
          </p:cNvSpPr>
          <p:nvPr/>
        </p:nvSpPr>
        <p:spPr bwMode="auto">
          <a:xfrm>
            <a:off x="3597275" y="1676400"/>
            <a:ext cx="19653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a:r>
              <a:rPr lang="ar-SA" sz="2400" b="1">
                <a:solidFill>
                  <a:srgbClr val="000000"/>
                </a:solidFill>
              </a:rPr>
              <a:t>مراحل</a:t>
            </a:r>
          </a:p>
          <a:p>
            <a:pPr algn="ctr"/>
            <a:r>
              <a:rPr lang="ar-SA" sz="2400" b="1">
                <a:solidFill>
                  <a:srgbClr val="000000"/>
                </a:solidFill>
              </a:rPr>
              <a:t>الاعمال الكهربائية</a:t>
            </a:r>
            <a:endParaRPr lang="en-US" sz="2400" b="1">
              <a:solidFill>
                <a:srgbClr val="000000"/>
              </a:solidFill>
            </a:endParaRPr>
          </a:p>
        </p:txBody>
      </p:sp>
      <p:sp>
        <p:nvSpPr>
          <p:cNvPr id="6155" name="Text Box 19"/>
          <p:cNvSpPr txBox="1">
            <a:spLocks noChangeArrowheads="1"/>
          </p:cNvSpPr>
          <p:nvPr/>
        </p:nvSpPr>
        <p:spPr bwMode="auto">
          <a:xfrm>
            <a:off x="5734050" y="3581400"/>
            <a:ext cx="2038350"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algn="ctr" rtl="1"/>
            <a:r>
              <a:rPr lang="ar-SA" sz="2000"/>
              <a:t>خطوات البداية </a:t>
            </a:r>
            <a:endParaRPr lang="ar-SA" sz="2000">
              <a:solidFill>
                <a:srgbClr val="000000"/>
              </a:solidFill>
            </a:endParaRPr>
          </a:p>
          <a:p>
            <a:pPr algn="ctr" rtl="1"/>
            <a:endParaRPr lang="ar-SA" sz="2000">
              <a:solidFill>
                <a:srgbClr val="000000"/>
              </a:solidFill>
            </a:endParaRPr>
          </a:p>
          <a:p>
            <a:pPr algn="ctr" rtl="1"/>
            <a:r>
              <a:rPr lang="ar-SA" sz="2000">
                <a:solidFill>
                  <a:srgbClr val="000000"/>
                </a:solidFill>
              </a:rPr>
              <a:t>وتشمل جميع اعمال التخطيط التي تسبق عملية التنفيذ</a:t>
            </a:r>
            <a:endParaRPr lang="ar-SA" sz="2000"/>
          </a:p>
        </p:txBody>
      </p:sp>
      <p:sp>
        <p:nvSpPr>
          <p:cNvPr id="2" name="Slide Number Placeholder 1"/>
          <p:cNvSpPr>
            <a:spLocks noGrp="1"/>
          </p:cNvSpPr>
          <p:nvPr>
            <p:ph type="sldNum" sz="quarter" idx="12"/>
          </p:nvPr>
        </p:nvSpPr>
        <p:spPr/>
        <p:txBody>
          <a:bodyPr/>
          <a:lstStyle/>
          <a:p>
            <a:pPr>
              <a:defRPr/>
            </a:pPr>
            <a:fld id="{B6DF7F64-04D7-426C-801B-82F9D62F7F7A}"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بعد أو قبل مرحلة عمل البلاط يأتي الكهربائي ويبدأ بسحب </a:t>
            </a:r>
            <a:r>
              <a:rPr lang="ar-SA" sz="2200" b="0" dirty="0" smtClean="0">
                <a:solidFill>
                  <a:schemeClr val="accent1"/>
                </a:solidFill>
                <a:latin typeface="Tahoma" pitchFamily="34" charset="0"/>
                <a:ea typeface="Tahoma" pitchFamily="34" charset="0"/>
                <a:cs typeface="Tahoma" pitchFamily="34" charset="0"/>
              </a:rPr>
              <a:t>جميع </a:t>
            </a:r>
            <a:r>
              <a:rPr lang="ar-SA" sz="2200" b="0" dirty="0">
                <a:solidFill>
                  <a:schemeClr val="accent1"/>
                </a:solidFill>
                <a:latin typeface="Tahoma" pitchFamily="34" charset="0"/>
                <a:ea typeface="Tahoma" pitchFamily="34" charset="0"/>
                <a:cs typeface="Tahoma" pitchFamily="34" charset="0"/>
              </a:rPr>
              <a:t>خطوط شبكة الكهرباء والهاتف </a:t>
            </a:r>
            <a:r>
              <a:rPr lang="ar-SA" sz="2200" b="0" dirty="0" smtClean="0">
                <a:solidFill>
                  <a:schemeClr val="accent1"/>
                </a:solidFill>
                <a:latin typeface="Tahoma" pitchFamily="34" charset="0"/>
                <a:ea typeface="Tahoma" pitchFamily="34" charset="0"/>
                <a:cs typeface="Tahoma" pitchFamily="34" charset="0"/>
              </a:rPr>
              <a:t>والست</a:t>
            </a:r>
            <a:r>
              <a:rPr lang="ar-EG" sz="2200" b="0" dirty="0" smtClean="0">
                <a:solidFill>
                  <a:schemeClr val="accent1"/>
                </a:solidFill>
                <a:latin typeface="Tahoma" pitchFamily="34" charset="0"/>
                <a:ea typeface="Tahoma" pitchFamily="34" charset="0"/>
                <a:cs typeface="Tahoma" pitchFamily="34" charset="0"/>
              </a:rPr>
              <a:t>ا</a:t>
            </a:r>
            <a:r>
              <a:rPr lang="ar-SA" sz="2200" b="0" dirty="0" smtClean="0">
                <a:solidFill>
                  <a:schemeClr val="accent1"/>
                </a:solidFill>
                <a:latin typeface="Tahoma" pitchFamily="34" charset="0"/>
                <a:ea typeface="Tahoma" pitchFamily="34" charset="0"/>
                <a:cs typeface="Tahoma" pitchFamily="34" charset="0"/>
              </a:rPr>
              <a:t>لايت </a:t>
            </a:r>
            <a:r>
              <a:rPr lang="ar-SA" sz="2200" b="0" dirty="0">
                <a:solidFill>
                  <a:schemeClr val="accent1"/>
                </a:solidFill>
                <a:latin typeface="Tahoma" pitchFamily="34" charset="0"/>
                <a:ea typeface="Tahoma" pitchFamily="34" charset="0"/>
                <a:cs typeface="Tahoma" pitchFamily="34" charset="0"/>
              </a:rPr>
              <a:t>داخل شبكة المواسير الأرضية والجدارية وفي الأسقف وتجميعها وتوصيلها على علب المفاتيح </a:t>
            </a:r>
            <a:r>
              <a:rPr lang="ar-EG" sz="2200" b="0" dirty="0" smtClean="0">
                <a:solidFill>
                  <a:schemeClr val="accent1"/>
                </a:solidFill>
                <a:latin typeface="Tahoma" pitchFamily="34" charset="0"/>
                <a:ea typeface="Tahoma" pitchFamily="34" charset="0"/>
                <a:cs typeface="Tahoma" pitchFamily="34" charset="0"/>
              </a:rPr>
              <a:t>و البرايز</a:t>
            </a:r>
            <a:r>
              <a:rPr lang="ar-SA" sz="2200" b="0" dirty="0" smtClean="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واللوحات كل حسب نوعه</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وإغلاق العلب مرة أخرى بأغطية حماية من الأوساخ والزوائد.</a:t>
            </a:r>
            <a:endParaRPr lang="en-US" sz="2200" b="0" dirty="0">
              <a:solidFill>
                <a:schemeClr val="accent1"/>
              </a:solidFill>
              <a:latin typeface="Tahoma" pitchFamily="34" charset="0"/>
              <a:ea typeface="Tahoma" pitchFamily="34" charset="0"/>
              <a:cs typeface="Tahoma" pitchFamily="34" charset="0"/>
            </a:endParaRPr>
          </a:p>
          <a:p>
            <a:pPr algn="just" rtl="1">
              <a:defRPr/>
            </a:pPr>
            <a:endParaRPr lang="en-US" sz="2400" dirty="0"/>
          </a:p>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بعد </a:t>
            </a:r>
            <a:r>
              <a:rPr lang="ar-SA" sz="2200" b="0" dirty="0" smtClean="0">
                <a:solidFill>
                  <a:schemeClr val="accent1"/>
                </a:solidFill>
                <a:latin typeface="Tahoma" pitchFamily="34" charset="0"/>
                <a:ea typeface="Tahoma" pitchFamily="34" charset="0"/>
                <a:cs typeface="Tahoma" pitchFamily="34" charset="0"/>
              </a:rPr>
              <a:t>الانتهاء </a:t>
            </a:r>
            <a:r>
              <a:rPr lang="ar-SA" sz="2200" b="0" dirty="0">
                <a:solidFill>
                  <a:schemeClr val="accent1"/>
                </a:solidFill>
                <a:latin typeface="Tahoma" pitchFamily="34" charset="0"/>
                <a:ea typeface="Tahoma" pitchFamily="34" charset="0"/>
                <a:cs typeface="Tahoma" pitchFamily="34" charset="0"/>
              </a:rPr>
              <a:t>من اعمال البلاط تبدأ اعمال الدهان </a:t>
            </a:r>
            <a:r>
              <a:rPr lang="ar-SA" sz="2200" b="0" dirty="0" smtClean="0">
                <a:solidFill>
                  <a:schemeClr val="accent1"/>
                </a:solidFill>
                <a:latin typeface="Tahoma" pitchFamily="34" charset="0"/>
                <a:ea typeface="Tahoma" pitchFamily="34" charset="0"/>
                <a:cs typeface="Tahoma" pitchFamily="34" charset="0"/>
              </a:rPr>
              <a:t>وقبل </a:t>
            </a:r>
            <a:r>
              <a:rPr lang="ar-SA" sz="2200" b="0" dirty="0">
                <a:solidFill>
                  <a:schemeClr val="accent1"/>
                </a:solidFill>
                <a:latin typeface="Tahoma" pitchFamily="34" charset="0"/>
                <a:ea typeface="Tahoma" pitchFamily="34" charset="0"/>
                <a:cs typeface="Tahoma" pitchFamily="34" charset="0"/>
              </a:rPr>
              <a:t>مرحلة تشطيب الدهان الأخيرة يأتي الكهربائي ويبدأ بتركيب وتجميع المفاتيح </a:t>
            </a:r>
            <a:r>
              <a:rPr lang="ar-EG" sz="2200" b="0" dirty="0" smtClean="0">
                <a:solidFill>
                  <a:schemeClr val="accent1"/>
                </a:solidFill>
                <a:latin typeface="Tahoma" pitchFamily="34" charset="0"/>
                <a:ea typeface="Tahoma" pitchFamily="34" charset="0"/>
                <a:cs typeface="Tahoma" pitchFamily="34" charset="0"/>
              </a:rPr>
              <a:t>و البرايز</a:t>
            </a:r>
            <a:r>
              <a:rPr lang="ar-SA" sz="2200" b="0" dirty="0" smtClean="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ووحدات الإنارة بدون أغطيتها ويترك المعلقات مثل النجفات أو الثريات بدون تركيبها في هذه المرحلة ويبدأ بتجميع اللوحات الفرعية والرئيسية وتركيب القواطع وإغلاق جميع علب التوصيل وإنارة الموقع والتأكد من أن كل شي يعمل بشكل سليم</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a:t>
            </a:r>
            <a:endParaRPr lang="en-US" sz="2200" b="0" dirty="0">
              <a:solidFill>
                <a:schemeClr val="accent1"/>
              </a:solidFill>
              <a:latin typeface="Tahoma" pitchFamily="34" charset="0"/>
              <a:ea typeface="Tahoma" pitchFamily="34" charset="0"/>
              <a:cs typeface="Tahoma" pitchFamily="34" charset="0"/>
            </a:endParaRPr>
          </a:p>
          <a:p>
            <a:pPr marL="0" indent="0" algn="just" rtl="1">
              <a:buFont typeface="Wingdings" pitchFamily="2" charset="2"/>
              <a:buNone/>
              <a:defRPr/>
            </a:pPr>
            <a:endParaRPr lang="en-US" sz="2400" dirty="0"/>
          </a:p>
        </p:txBody>
      </p:sp>
      <p:sp>
        <p:nvSpPr>
          <p:cNvPr id="2" name="Slide Number Placeholder 1"/>
          <p:cNvSpPr>
            <a:spLocks noGrp="1"/>
          </p:cNvSpPr>
          <p:nvPr>
            <p:ph type="sldNum" sz="quarter" idx="12"/>
          </p:nvPr>
        </p:nvSpPr>
        <p:spPr/>
        <p:txBody>
          <a:bodyPr/>
          <a:lstStyle/>
          <a:p>
            <a:pPr>
              <a:defRPr/>
            </a:pPr>
            <a:fld id="{E5A739FD-07AA-413B-8B88-BEB49D44A516}"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16387"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بعد </a:t>
            </a:r>
            <a:r>
              <a:rPr lang="ar-EG" sz="2200" b="0" dirty="0" smtClean="0">
                <a:solidFill>
                  <a:schemeClr val="accent1"/>
                </a:solidFill>
                <a:latin typeface="Tahoma" pitchFamily="34" charset="0"/>
                <a:cs typeface="Tahoma" pitchFamily="34" charset="0"/>
              </a:rPr>
              <a:t>ال</a:t>
            </a:r>
            <a:r>
              <a:rPr lang="ar-SA" sz="2200" b="0" dirty="0" smtClean="0">
                <a:solidFill>
                  <a:schemeClr val="accent1"/>
                </a:solidFill>
                <a:latin typeface="Tahoma" pitchFamily="34" charset="0"/>
                <a:cs typeface="Tahoma" pitchFamily="34" charset="0"/>
              </a:rPr>
              <a:t>انتهاء </a:t>
            </a:r>
            <a:r>
              <a:rPr lang="ar-SA" sz="2200" b="0" dirty="0" smtClean="0">
                <a:solidFill>
                  <a:schemeClr val="accent1"/>
                </a:solidFill>
                <a:latin typeface="Tahoma" pitchFamily="34" charset="0"/>
                <a:cs typeface="Tahoma" pitchFamily="34" charset="0"/>
              </a:rPr>
              <a:t>من اعمال الدهان يأتي الكهربائي ويبدأ بتركيب أغطية المفاتيح واللوحات وجميع أغطية الإنارة وأجهزة الأنتركوم واللوحات ويقوم بتركيب </a:t>
            </a:r>
            <a:r>
              <a:rPr lang="ar-SA" sz="2200" b="0" dirty="0" smtClean="0">
                <a:solidFill>
                  <a:schemeClr val="accent1"/>
                </a:solidFill>
                <a:latin typeface="Tahoma" pitchFamily="34" charset="0"/>
                <a:cs typeface="Tahoma" pitchFamily="34" charset="0"/>
              </a:rPr>
              <a:t>النجف</a:t>
            </a:r>
            <a:r>
              <a:rPr lang="en-US" sz="2200" b="0" dirty="0" smtClean="0">
                <a:solidFill>
                  <a:schemeClr val="accent1"/>
                </a:solidFill>
                <a:latin typeface="Tahoma" pitchFamily="34" charset="0"/>
                <a:cs typeface="Tahoma" pitchFamily="34" charset="0"/>
              </a:rPr>
              <a:t> </a:t>
            </a:r>
            <a:r>
              <a:rPr lang="ar-SA" sz="2200" b="0" dirty="0" smtClean="0">
                <a:solidFill>
                  <a:schemeClr val="accent1"/>
                </a:solidFill>
                <a:latin typeface="Tahoma" pitchFamily="34" charset="0"/>
                <a:cs typeface="Tahoma" pitchFamily="34" charset="0"/>
              </a:rPr>
              <a:t>لكن يجب عليه في هذه المرحلة بأن يلبس </a:t>
            </a:r>
            <a:r>
              <a:rPr lang="ar-EG" sz="2200" b="0" dirty="0" smtClean="0">
                <a:solidFill>
                  <a:schemeClr val="accent1"/>
                </a:solidFill>
                <a:latin typeface="Tahoma" pitchFamily="34" charset="0"/>
                <a:cs typeface="Tahoma" pitchFamily="34" charset="0"/>
              </a:rPr>
              <a:t>جاوند </a:t>
            </a:r>
            <a:r>
              <a:rPr lang="ar-SA" sz="2200" b="0" dirty="0" smtClean="0">
                <a:solidFill>
                  <a:schemeClr val="accent1"/>
                </a:solidFill>
                <a:latin typeface="Tahoma" pitchFamily="34" charset="0"/>
                <a:cs typeface="Tahoma" pitchFamily="34" charset="0"/>
              </a:rPr>
              <a:t>الخاصة </a:t>
            </a:r>
            <a:r>
              <a:rPr lang="ar-SA" sz="2200" b="0" dirty="0" smtClean="0">
                <a:solidFill>
                  <a:schemeClr val="accent1"/>
                </a:solidFill>
                <a:latin typeface="Tahoma" pitchFamily="34" charset="0"/>
                <a:cs typeface="Tahoma" pitchFamily="34" charset="0"/>
              </a:rPr>
              <a:t>لذلك لعدم توسيخه الجدار أو السقف خاصة إذا كان لون الجدار حساس للأوساخ </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وهناك ملاحظة هامة بالنسبة لأي قطعة في الجدار أو السقف يتطلب تثبيتها استخدام المثقاب فيجب تركيبها قبل مرحلة التشطيب النهائي لمرحلة الدهان ويتم تغطيتها بشكل سليم من قبل الكهربائي بورق أو أكياس نايلون خاصة لذلك كي نحميها من الدهان و نحافظ عليها نظيفة.</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E5BC6A29-9C68-42D3-A8E8-3306BC46548E}"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a:r>
              <a:rPr lang="ar-SA" b="1" smtClean="0"/>
              <a:t>أمور مهمة في التمديدات الكهربائية يجب مراعاتها</a:t>
            </a:r>
            <a:endParaRPr lang="en-US" smtClean="0"/>
          </a:p>
        </p:txBody>
      </p:sp>
      <p:sp>
        <p:nvSpPr>
          <p:cNvPr id="71683" name="Rectangle 3"/>
          <p:cNvSpPr>
            <a:spLocks noGrp="1" noChangeArrowheads="1"/>
          </p:cNvSpPr>
          <p:nvPr>
            <p:ph type="body" idx="1"/>
          </p:nvPr>
        </p:nvSpPr>
        <p:spPr>
          <a:xfrm>
            <a:off x="619125" y="1166813"/>
            <a:ext cx="7824788" cy="4852987"/>
          </a:xfrm>
        </p:spPr>
        <p:txBody>
          <a:bodyPr/>
          <a:lstStyle/>
          <a:p>
            <a:pPr algn="just" rtl="1">
              <a:defRPr/>
            </a:pPr>
            <a:r>
              <a:rPr lang="ar-SA" sz="2200" b="0" dirty="0">
                <a:solidFill>
                  <a:schemeClr val="accent1"/>
                </a:solidFill>
                <a:latin typeface="Tahoma" pitchFamily="34" charset="0"/>
                <a:ea typeface="Tahoma" pitchFamily="34" charset="0"/>
                <a:cs typeface="Tahoma" pitchFamily="34" charset="0"/>
              </a:rPr>
              <a:t>استخدام الأسلاك الجيدة.</a:t>
            </a: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الأسلاك الكهربائية وخاصة الرئيسية المغذية من العداد إلى لوحة القواطع الداخلية أقل قطر يكون ( 10 </a:t>
            </a:r>
            <a:r>
              <a:rPr lang="ar-SA" sz="2200" b="0" dirty="0" smtClean="0">
                <a:solidFill>
                  <a:schemeClr val="accent1"/>
                </a:solidFill>
                <a:latin typeface="Tahoma" pitchFamily="34" charset="0"/>
                <a:ea typeface="Tahoma" pitchFamily="34" charset="0"/>
                <a:cs typeface="Tahoma" pitchFamily="34" charset="0"/>
              </a:rPr>
              <a:t>مم </a:t>
            </a:r>
            <a:r>
              <a:rPr lang="ar-SA" sz="2200" b="0" dirty="0">
                <a:solidFill>
                  <a:schemeClr val="accent1"/>
                </a:solidFill>
                <a:latin typeface="Tahoma" pitchFamily="34" charset="0"/>
                <a:ea typeface="Tahoma" pitchFamily="34" charset="0"/>
                <a:cs typeface="Tahoma" pitchFamily="34" charset="0"/>
              </a:rPr>
              <a:t>) وذلك حسب الأحمال في المنزل ويمكن أن يصل قطر السلك للشقة الواحدة إلى ( 16 </a:t>
            </a:r>
            <a:r>
              <a:rPr lang="ar-SA" sz="2200" b="0" dirty="0" smtClean="0">
                <a:solidFill>
                  <a:schemeClr val="accent1"/>
                </a:solidFill>
                <a:latin typeface="Tahoma" pitchFamily="34" charset="0"/>
                <a:ea typeface="Tahoma" pitchFamily="34" charset="0"/>
                <a:cs typeface="Tahoma" pitchFamily="34" charset="0"/>
              </a:rPr>
              <a:t>مم </a:t>
            </a:r>
            <a:r>
              <a:rPr lang="ar-SA" sz="2200" b="0" dirty="0">
                <a:solidFill>
                  <a:schemeClr val="accent1"/>
                </a:solidFill>
                <a:latin typeface="Tahoma" pitchFamily="34" charset="0"/>
                <a:ea typeface="Tahoma" pitchFamily="34" charset="0"/>
                <a:cs typeface="Tahoma" pitchFamily="34" charset="0"/>
              </a:rPr>
              <a:t>) وأكثر إذا كان هناك أحمال كثيرة تستلزم ذلك القطر </a:t>
            </a:r>
            <a:endParaRPr lang="ar-SA" sz="2200" b="0" dirty="0" smtClean="0">
              <a:solidFill>
                <a:schemeClr val="accent1"/>
              </a:solidFill>
              <a:latin typeface="Tahoma" pitchFamily="34" charset="0"/>
              <a:ea typeface="Tahoma" pitchFamily="34" charset="0"/>
              <a:cs typeface="Tahoma" pitchFamily="34" charset="0"/>
            </a:endParaRP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أسلاك </a:t>
            </a:r>
            <a:r>
              <a:rPr lang="ar-EG" sz="2200" b="0" dirty="0" smtClean="0">
                <a:solidFill>
                  <a:schemeClr val="accent1"/>
                </a:solidFill>
                <a:latin typeface="Tahoma" pitchFamily="34" charset="0"/>
                <a:ea typeface="Tahoma" pitchFamily="34" charset="0"/>
                <a:cs typeface="Tahoma" pitchFamily="34" charset="0"/>
              </a:rPr>
              <a:t>البرايز</a:t>
            </a:r>
            <a:r>
              <a:rPr lang="ar-SA" sz="2200" b="0" dirty="0" smtClean="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والإنارة لا تقل أقطارها عن ( 2.5 </a:t>
            </a:r>
            <a:r>
              <a:rPr lang="ar-SA" sz="2200" b="0" dirty="0" smtClean="0">
                <a:solidFill>
                  <a:schemeClr val="accent1"/>
                </a:solidFill>
                <a:latin typeface="Tahoma" pitchFamily="34" charset="0"/>
                <a:ea typeface="Tahoma" pitchFamily="34" charset="0"/>
                <a:cs typeface="Tahoma" pitchFamily="34" charset="0"/>
              </a:rPr>
              <a:t>مم </a:t>
            </a:r>
            <a:r>
              <a:rPr lang="ar-SA" sz="2200" b="0" dirty="0">
                <a:solidFill>
                  <a:schemeClr val="accent1"/>
                </a:solidFill>
                <a:latin typeface="Tahoma" pitchFamily="34" charset="0"/>
                <a:ea typeface="Tahoma" pitchFamily="34" charset="0"/>
                <a:cs typeface="Tahoma" pitchFamily="34" charset="0"/>
              </a:rPr>
              <a:t>) </a:t>
            </a:r>
            <a:endParaRPr lang="ar-SA" sz="2200" b="0" dirty="0" smtClean="0">
              <a:solidFill>
                <a:schemeClr val="accent1"/>
              </a:solidFill>
              <a:latin typeface="Tahoma" pitchFamily="34" charset="0"/>
              <a:ea typeface="Tahoma" pitchFamily="34" charset="0"/>
              <a:cs typeface="Tahoma" pitchFamily="34" charset="0"/>
            </a:endParaRP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أسلاك التكييف </a:t>
            </a:r>
            <a:r>
              <a:rPr lang="ar-SA" sz="2200" b="0" dirty="0" smtClean="0">
                <a:solidFill>
                  <a:schemeClr val="accent1"/>
                </a:solidFill>
                <a:latin typeface="Tahoma" pitchFamily="34" charset="0"/>
                <a:ea typeface="Tahoma" pitchFamily="34" charset="0"/>
                <a:cs typeface="Tahoma" pitchFamily="34" charset="0"/>
              </a:rPr>
              <a:t>(</a:t>
            </a:r>
            <a:r>
              <a:rPr lang="ar-EG" sz="2200" b="0" dirty="0" smtClean="0">
                <a:solidFill>
                  <a:schemeClr val="accent1"/>
                </a:solidFill>
                <a:latin typeface="Tahoma" pitchFamily="34" charset="0"/>
                <a:ea typeface="Tahoma" pitchFamily="34" charset="0"/>
                <a:cs typeface="Tahoma" pitchFamily="34" charset="0"/>
              </a:rPr>
              <a:t>6</a:t>
            </a:r>
            <a:r>
              <a:rPr lang="ar-SA" sz="2200" b="0" dirty="0" smtClean="0">
                <a:solidFill>
                  <a:schemeClr val="accent1"/>
                </a:solidFill>
                <a:latin typeface="Tahoma" pitchFamily="34" charset="0"/>
                <a:ea typeface="Tahoma" pitchFamily="34" charset="0"/>
                <a:cs typeface="Tahoma" pitchFamily="34" charset="0"/>
              </a:rPr>
              <a:t> مم </a:t>
            </a:r>
            <a:r>
              <a:rPr lang="ar-SA" sz="2200" b="0" dirty="0">
                <a:solidFill>
                  <a:schemeClr val="accent1"/>
                </a:solidFill>
                <a:latin typeface="Tahoma" pitchFamily="34" charset="0"/>
                <a:ea typeface="Tahoma" pitchFamily="34" charset="0"/>
                <a:cs typeface="Tahoma" pitchFamily="34" charset="0"/>
              </a:rPr>
              <a:t>وذلك حسب حجم الوحدة وطول مسافة الأسلاك المغذ ية لكل وحدة</a:t>
            </a:r>
            <a:r>
              <a:rPr lang="ar-SA" sz="2200" b="0" dirty="0" smtClean="0">
                <a:solidFill>
                  <a:schemeClr val="accent1"/>
                </a:solidFill>
                <a:latin typeface="Tahoma" pitchFamily="34" charset="0"/>
                <a:ea typeface="Tahoma" pitchFamily="34" charset="0"/>
                <a:cs typeface="Tahoma" pitchFamily="34" charset="0"/>
              </a:rPr>
              <a:t>).</a:t>
            </a:r>
          </a:p>
          <a:p>
            <a:pPr algn="just" rtl="1">
              <a:defRPr/>
            </a:pPr>
            <a:endParaRPr lang="en-US" sz="2200" b="0" dirty="0">
              <a:solidFill>
                <a:schemeClr val="accent1"/>
              </a:solidFill>
              <a:latin typeface="Tahoma" pitchFamily="34" charset="0"/>
              <a:ea typeface="Tahoma" pitchFamily="34" charset="0"/>
              <a:cs typeface="Tahoma" pitchFamily="34" charset="0"/>
            </a:endParaRPr>
          </a:p>
          <a:p>
            <a:pPr algn="just" rtl="1">
              <a:defRPr/>
            </a:pPr>
            <a:r>
              <a:rPr lang="ar-SA" sz="2200" b="0" dirty="0">
                <a:solidFill>
                  <a:schemeClr val="accent1"/>
                </a:solidFill>
                <a:latin typeface="Tahoma" pitchFamily="34" charset="0"/>
                <a:ea typeface="Tahoma" pitchFamily="34" charset="0"/>
                <a:cs typeface="Tahoma" pitchFamily="34" charset="0"/>
              </a:rPr>
              <a:t>أسلاك </a:t>
            </a:r>
            <a:r>
              <a:rPr lang="ar-EG" sz="2200" b="0" dirty="0" smtClean="0">
                <a:solidFill>
                  <a:schemeClr val="accent1"/>
                </a:solidFill>
                <a:latin typeface="Tahoma" pitchFamily="34" charset="0"/>
                <a:ea typeface="Tahoma" pitchFamily="34" charset="0"/>
                <a:cs typeface="Tahoma" pitchFamily="34" charset="0"/>
              </a:rPr>
              <a:t>برايز</a:t>
            </a:r>
            <a:r>
              <a:rPr lang="ar-SA" sz="2200" b="0" dirty="0" smtClean="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المطبخ لا تقل عن 2.5 </a:t>
            </a:r>
            <a:r>
              <a:rPr lang="ar-SA" sz="2200" b="0" dirty="0" smtClean="0">
                <a:solidFill>
                  <a:schemeClr val="accent1"/>
                </a:solidFill>
                <a:latin typeface="Tahoma" pitchFamily="34" charset="0"/>
                <a:ea typeface="Tahoma" pitchFamily="34" charset="0"/>
                <a:cs typeface="Tahoma" pitchFamily="34" charset="0"/>
              </a:rPr>
              <a:t>مم </a:t>
            </a:r>
            <a:r>
              <a:rPr lang="ar-SA" sz="2200" b="0" dirty="0">
                <a:solidFill>
                  <a:schemeClr val="accent1"/>
                </a:solidFill>
                <a:latin typeface="Tahoma" pitchFamily="34" charset="0"/>
                <a:ea typeface="Tahoma" pitchFamily="34" charset="0"/>
                <a:cs typeface="Tahoma" pitchFamily="34" charset="0"/>
              </a:rPr>
              <a:t>وقد تصل إلى 4 </a:t>
            </a:r>
            <a:r>
              <a:rPr lang="ar-SA" sz="2200" b="0" dirty="0" smtClean="0">
                <a:solidFill>
                  <a:schemeClr val="accent1"/>
                </a:solidFill>
                <a:latin typeface="Tahoma" pitchFamily="34" charset="0"/>
                <a:ea typeface="Tahoma" pitchFamily="34" charset="0"/>
                <a:cs typeface="Tahoma" pitchFamily="34" charset="0"/>
              </a:rPr>
              <a:t>مم </a:t>
            </a:r>
            <a:r>
              <a:rPr lang="ar-SA" sz="2200" b="0" dirty="0">
                <a:solidFill>
                  <a:schemeClr val="accent1"/>
                </a:solidFill>
                <a:latin typeface="Tahoma" pitchFamily="34" charset="0"/>
                <a:ea typeface="Tahoma" pitchFamily="34" charset="0"/>
                <a:cs typeface="Tahoma" pitchFamily="34" charset="0"/>
              </a:rPr>
              <a:t>وذلك حسب الأحمال الموجودة في المطبخ.</a:t>
            </a:r>
            <a:endParaRPr lang="en-US" sz="2200" b="0" dirty="0">
              <a:solidFill>
                <a:schemeClr val="accent1"/>
              </a:solidFill>
              <a:latin typeface="Tahoma" pitchFamily="34" charset="0"/>
              <a:ea typeface="Tahoma" pitchFamily="34" charset="0"/>
              <a:cs typeface="Tahoma" pitchFamily="34" charset="0"/>
            </a:endParaRPr>
          </a:p>
          <a:p>
            <a:pPr marL="400050" algn="r"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p:txBody>
      </p:sp>
      <p:sp>
        <p:nvSpPr>
          <p:cNvPr id="3" name="Slide Number Placeholder 2"/>
          <p:cNvSpPr>
            <a:spLocks noGrp="1"/>
          </p:cNvSpPr>
          <p:nvPr>
            <p:ph type="sldNum" sz="quarter" idx="12"/>
          </p:nvPr>
        </p:nvSpPr>
        <p:spPr/>
        <p:txBody>
          <a:bodyPr/>
          <a:lstStyle/>
          <a:p>
            <a:pPr>
              <a:defRPr/>
            </a:pPr>
            <a:fld id="{C989C4B1-9F66-44F5-AD74-E831BC195412}"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a:r>
              <a:rPr lang="ar-SA" b="1" smtClean="0"/>
              <a:t>أمور مهمة في التمديدات الكهربائية يجب مراعاتها (تابع)</a:t>
            </a:r>
            <a:endParaRPr lang="en-US" smtClean="0"/>
          </a:p>
        </p:txBody>
      </p:sp>
      <p:sp>
        <p:nvSpPr>
          <p:cNvPr id="18435"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أسلاك </a:t>
            </a:r>
            <a:r>
              <a:rPr lang="ar-SA" sz="2200" b="0" dirty="0" smtClean="0">
                <a:solidFill>
                  <a:schemeClr val="accent1"/>
                </a:solidFill>
                <a:latin typeface="Tahoma" pitchFamily="34" charset="0"/>
                <a:cs typeface="Tahoma" pitchFamily="34" charset="0"/>
              </a:rPr>
              <a:t>الست</a:t>
            </a:r>
            <a:r>
              <a:rPr lang="ar-EG" sz="2200" b="0" dirty="0" smtClean="0">
                <a:solidFill>
                  <a:schemeClr val="accent1"/>
                </a:solidFill>
                <a:latin typeface="Tahoma" pitchFamily="34" charset="0"/>
                <a:cs typeface="Tahoma" pitchFamily="34" charset="0"/>
              </a:rPr>
              <a:t>ا</a:t>
            </a:r>
            <a:r>
              <a:rPr lang="ar-SA" sz="2200" b="0" dirty="0" smtClean="0">
                <a:solidFill>
                  <a:schemeClr val="accent1"/>
                </a:solidFill>
                <a:latin typeface="Tahoma" pitchFamily="34" charset="0"/>
                <a:cs typeface="Tahoma" pitchFamily="34" charset="0"/>
              </a:rPr>
              <a:t>لايت </a:t>
            </a:r>
            <a:r>
              <a:rPr lang="ar-SA" sz="2200" b="0" dirty="0" smtClean="0">
                <a:solidFill>
                  <a:schemeClr val="accent1"/>
                </a:solidFill>
                <a:latin typeface="Tahoma" pitchFamily="34" charset="0"/>
                <a:cs typeface="Tahoma" pitchFamily="34" charset="0"/>
              </a:rPr>
              <a:t>تكون في مواسير مستقلة عن خطوط الكهرباء.</a:t>
            </a:r>
            <a:endParaRPr lang="en-US" sz="2200" b="0" dirty="0" smtClean="0">
              <a:solidFill>
                <a:schemeClr val="accent1"/>
              </a:solidFill>
              <a:latin typeface="Tahoma" pitchFamily="34" charset="0"/>
              <a:cs typeface="Tahoma" pitchFamily="34" charset="0"/>
            </a:endParaRP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أسلاك الهاتف والانترنت تكون مستقلة عن خطوط الكهرباء </a:t>
            </a:r>
            <a:r>
              <a:rPr lang="ar-SA" sz="2200" b="0" dirty="0" smtClean="0">
                <a:solidFill>
                  <a:schemeClr val="accent1"/>
                </a:solidFill>
                <a:latin typeface="Tahoma" pitchFamily="34" charset="0"/>
                <a:cs typeface="Tahoma" pitchFamily="34" charset="0"/>
              </a:rPr>
              <a:t>والست</a:t>
            </a:r>
            <a:r>
              <a:rPr lang="ar-EG" sz="2200" b="0" dirty="0" smtClean="0">
                <a:solidFill>
                  <a:schemeClr val="accent1"/>
                </a:solidFill>
                <a:latin typeface="Tahoma" pitchFamily="34" charset="0"/>
                <a:cs typeface="Tahoma" pitchFamily="34" charset="0"/>
              </a:rPr>
              <a:t>ا</a:t>
            </a:r>
            <a:r>
              <a:rPr lang="ar-SA" sz="2200" b="0" dirty="0" smtClean="0">
                <a:solidFill>
                  <a:schemeClr val="accent1"/>
                </a:solidFill>
                <a:latin typeface="Tahoma" pitchFamily="34" charset="0"/>
                <a:cs typeface="Tahoma" pitchFamily="34" charset="0"/>
              </a:rPr>
              <a:t>لايت</a:t>
            </a:r>
            <a:r>
              <a:rPr lang="ar-SA" sz="2200" b="0" dirty="0" smtClean="0">
                <a:solidFill>
                  <a:schemeClr val="accent1"/>
                </a:solidFill>
                <a:latin typeface="Tahoma" pitchFamily="34" charset="0"/>
                <a:cs typeface="Tahoma" pitchFamily="34" charset="0"/>
              </a:rPr>
              <a:t>.</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يجب ان تكون جميع </a:t>
            </a:r>
            <a:r>
              <a:rPr lang="ar-EG" sz="2200" b="0" dirty="0" smtClean="0">
                <a:solidFill>
                  <a:schemeClr val="accent1"/>
                </a:solidFill>
                <a:latin typeface="Tahoma" pitchFamily="34" charset="0"/>
                <a:cs typeface="Tahoma" pitchFamily="34" charset="0"/>
              </a:rPr>
              <a:t>البرايز</a:t>
            </a:r>
            <a:r>
              <a:rPr lang="ar-SA" sz="2200" b="0" dirty="0" smtClean="0">
                <a:solidFill>
                  <a:schemeClr val="accent1"/>
                </a:solidFill>
                <a:latin typeface="Tahoma" pitchFamily="34" charset="0"/>
                <a:cs typeface="Tahoma" pitchFamily="34" charset="0"/>
              </a:rPr>
              <a:t> </a:t>
            </a:r>
            <a:r>
              <a:rPr lang="ar-SA" sz="2200" b="0" dirty="0" smtClean="0">
                <a:solidFill>
                  <a:schemeClr val="accent1"/>
                </a:solidFill>
                <a:latin typeface="Tahoma" pitchFamily="34" charset="0"/>
                <a:cs typeface="Tahoma" pitchFamily="34" charset="0"/>
              </a:rPr>
              <a:t>مؤرضة.</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يفضل أن تكون هناك لوحة خاصة لوحدات التكييف مستقلة عن لوحة المنزل إن أمكن. </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a:p>
            <a:pPr marL="400050" algn="just" rtl="1">
              <a:buFont typeface="Wingdings" pitchFamily="2" charset="2"/>
              <a:buChar char="ü"/>
            </a:pPr>
            <a:r>
              <a:rPr lang="ar-SA" sz="2200" b="0" dirty="0" smtClean="0">
                <a:solidFill>
                  <a:schemeClr val="accent1"/>
                </a:solidFill>
                <a:latin typeface="Tahoma" pitchFamily="34" charset="0"/>
                <a:cs typeface="Tahoma" pitchFamily="34" charset="0"/>
              </a:rPr>
              <a:t>المواسير الكهربائية لا تقل أقطارها عن 20 </a:t>
            </a:r>
            <a:r>
              <a:rPr lang="ar-SA" sz="2200" b="0" dirty="0" smtClean="0">
                <a:solidFill>
                  <a:schemeClr val="accent1"/>
                </a:solidFill>
                <a:latin typeface="Tahoma" pitchFamily="34" charset="0"/>
                <a:cs typeface="Tahoma" pitchFamily="34" charset="0"/>
              </a:rPr>
              <a:t>مم </a:t>
            </a:r>
            <a:r>
              <a:rPr lang="ar-SA" sz="2200" b="0" dirty="0" smtClean="0">
                <a:solidFill>
                  <a:schemeClr val="accent1"/>
                </a:solidFill>
                <a:latin typeface="Tahoma" pitchFamily="34" charset="0"/>
                <a:cs typeface="Tahoma" pitchFamily="34" charset="0"/>
              </a:rPr>
              <a:t>والأفضل لا تقل عن 25 </a:t>
            </a:r>
            <a:r>
              <a:rPr lang="ar-SA" sz="2200" b="0" dirty="0" smtClean="0">
                <a:solidFill>
                  <a:schemeClr val="accent1"/>
                </a:solidFill>
                <a:latin typeface="Tahoma" pitchFamily="34" charset="0"/>
                <a:cs typeface="Tahoma" pitchFamily="34" charset="0"/>
              </a:rPr>
              <a:t>مم </a:t>
            </a:r>
            <a:r>
              <a:rPr lang="ar-SA" sz="2200" b="0" dirty="0" smtClean="0">
                <a:solidFill>
                  <a:schemeClr val="accent1"/>
                </a:solidFill>
                <a:latin typeface="Tahoma" pitchFamily="34" charset="0"/>
                <a:cs typeface="Tahoma" pitchFamily="34" charset="0"/>
              </a:rPr>
              <a:t>لسهولة الصيانة في المستقبل.</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98DAECE2-62C9-4770-A542-09744659C447}"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ar-SA" b="1" smtClean="0"/>
              <a:t>أمور مهمة في التمديدات الكهربائية يجب مراعاتها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algn="r" rtl="1">
              <a:defRPr/>
            </a:pPr>
            <a:endParaRPr lang="ar-SA" sz="2200" b="0" dirty="0" smtClean="0">
              <a:solidFill>
                <a:schemeClr val="accent1"/>
              </a:solidFill>
              <a:latin typeface="Tahoma" pitchFamily="34" charset="0"/>
              <a:ea typeface="Tahoma" pitchFamily="34" charset="0"/>
              <a:cs typeface="Tahoma" pitchFamily="34" charset="0"/>
            </a:endParaRPr>
          </a:p>
          <a:p>
            <a:pPr algn="r"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يجب </a:t>
            </a:r>
            <a:r>
              <a:rPr lang="ar-SA" sz="2200" b="0" dirty="0">
                <a:solidFill>
                  <a:schemeClr val="accent1"/>
                </a:solidFill>
                <a:latin typeface="Tahoma" pitchFamily="34" charset="0"/>
                <a:ea typeface="Tahoma" pitchFamily="34" charset="0"/>
                <a:cs typeface="Tahoma" pitchFamily="34" charset="0"/>
              </a:rPr>
              <a:t>أن يكون ارتفاع النقاط الكهربائية عن البلاط كما يلي:</a:t>
            </a:r>
            <a:endParaRPr lang="en-US" sz="2200" b="0" dirty="0">
              <a:solidFill>
                <a:schemeClr val="accent1"/>
              </a:solidFill>
              <a:latin typeface="Tahoma" pitchFamily="34" charset="0"/>
              <a:ea typeface="Tahoma" pitchFamily="34" charset="0"/>
              <a:cs typeface="Tahoma" pitchFamily="34" charset="0"/>
            </a:endParaRPr>
          </a:p>
          <a:p>
            <a:pPr lvl="1" algn="r" rtl="1">
              <a:defRPr/>
            </a:pPr>
            <a:endParaRPr lang="ar-SA" sz="2200" dirty="0" smtClean="0">
              <a:solidFill>
                <a:schemeClr val="accent1"/>
              </a:solidFill>
              <a:latin typeface="Tahoma" pitchFamily="34" charset="0"/>
              <a:ea typeface="Tahoma" pitchFamily="34" charset="0"/>
              <a:cs typeface="Tahoma" pitchFamily="34" charset="0"/>
            </a:endParaRPr>
          </a:p>
          <a:p>
            <a:pPr lvl="1" algn="r" rtl="1">
              <a:defRPr/>
            </a:pPr>
            <a:r>
              <a:rPr lang="ar-SA" sz="2200" dirty="0" smtClean="0">
                <a:solidFill>
                  <a:schemeClr val="accent1"/>
                </a:solidFill>
                <a:latin typeface="Tahoma" pitchFamily="34" charset="0"/>
                <a:ea typeface="Tahoma" pitchFamily="34" charset="0"/>
                <a:cs typeface="Tahoma" pitchFamily="34" charset="0"/>
              </a:rPr>
              <a:t>المفاتيح </a:t>
            </a:r>
            <a:r>
              <a:rPr lang="ar-SA" sz="2200" dirty="0">
                <a:solidFill>
                  <a:schemeClr val="accent1"/>
                </a:solidFill>
                <a:latin typeface="Tahoma" pitchFamily="34" charset="0"/>
                <a:ea typeface="Tahoma" pitchFamily="34" charset="0"/>
                <a:cs typeface="Tahoma" pitchFamily="34" charset="0"/>
              </a:rPr>
              <a:t>140سم.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EG" sz="2200" dirty="0" smtClean="0">
                <a:solidFill>
                  <a:schemeClr val="accent1"/>
                </a:solidFill>
                <a:latin typeface="Tahoma" pitchFamily="34" charset="0"/>
                <a:ea typeface="Tahoma" pitchFamily="34" charset="0"/>
                <a:cs typeface="Tahoma" pitchFamily="34" charset="0"/>
              </a:rPr>
              <a:t>البرايز من</a:t>
            </a:r>
            <a:r>
              <a:rPr lang="ar-SA" sz="2200" dirty="0" smtClean="0">
                <a:solidFill>
                  <a:schemeClr val="accent1"/>
                </a:solidFill>
                <a:latin typeface="Tahoma" pitchFamily="34" charset="0"/>
                <a:ea typeface="Tahoma" pitchFamily="34" charset="0"/>
                <a:cs typeface="Tahoma" pitchFamily="34" charset="0"/>
              </a:rPr>
              <a:t> </a:t>
            </a:r>
            <a:r>
              <a:rPr lang="ar-SA" sz="2200" dirty="0">
                <a:solidFill>
                  <a:schemeClr val="accent1"/>
                </a:solidFill>
                <a:latin typeface="Tahoma" pitchFamily="34" charset="0"/>
                <a:ea typeface="Tahoma" pitchFamily="34" charset="0"/>
                <a:cs typeface="Tahoma" pitchFamily="34" charset="0"/>
              </a:rPr>
              <a:t>40 الى 50سم.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EG" sz="2200" dirty="0" smtClean="0">
                <a:solidFill>
                  <a:schemeClr val="accent1"/>
                </a:solidFill>
                <a:latin typeface="Tahoma" pitchFamily="34" charset="0"/>
                <a:ea typeface="Tahoma" pitchFamily="34" charset="0"/>
                <a:cs typeface="Tahoma" pitchFamily="34" charset="0"/>
              </a:rPr>
              <a:t>برايز</a:t>
            </a:r>
            <a:r>
              <a:rPr lang="ar-SA" sz="2200" dirty="0" smtClean="0">
                <a:solidFill>
                  <a:schemeClr val="accent1"/>
                </a:solidFill>
                <a:latin typeface="Tahoma" pitchFamily="34" charset="0"/>
                <a:ea typeface="Tahoma" pitchFamily="34" charset="0"/>
                <a:cs typeface="Tahoma" pitchFamily="34" charset="0"/>
              </a:rPr>
              <a:t> </a:t>
            </a:r>
            <a:r>
              <a:rPr lang="ar-SA" sz="2200" dirty="0">
                <a:solidFill>
                  <a:schemeClr val="accent1"/>
                </a:solidFill>
                <a:latin typeface="Tahoma" pitchFamily="34" charset="0"/>
                <a:ea typeface="Tahoma" pitchFamily="34" charset="0"/>
                <a:cs typeface="Tahoma" pitchFamily="34" charset="0"/>
              </a:rPr>
              <a:t>المطبخ 125سم.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SA" sz="2200" dirty="0">
                <a:solidFill>
                  <a:schemeClr val="accent1"/>
                </a:solidFill>
                <a:latin typeface="Tahoma" pitchFamily="34" charset="0"/>
                <a:ea typeface="Tahoma" pitchFamily="34" charset="0"/>
                <a:cs typeface="Tahoma" pitchFamily="34" charset="0"/>
              </a:rPr>
              <a:t>لوحة التوزيع 180سم.</a:t>
            </a:r>
            <a:endParaRPr lang="en-US" sz="2200" dirty="0">
              <a:solidFill>
                <a:schemeClr val="accent1"/>
              </a:solidFill>
              <a:latin typeface="Tahoma" pitchFamily="34" charset="0"/>
              <a:ea typeface="Tahoma" pitchFamily="34" charset="0"/>
              <a:cs typeface="Tahoma" pitchFamily="34" charset="0"/>
            </a:endParaRPr>
          </a:p>
          <a:p>
            <a:pPr lvl="1" algn="r" rtl="1">
              <a:defRPr/>
            </a:pPr>
            <a:r>
              <a:rPr lang="ar-SA" sz="2200" dirty="0">
                <a:solidFill>
                  <a:schemeClr val="accent1"/>
                </a:solidFill>
                <a:latin typeface="Tahoma" pitchFamily="34" charset="0"/>
                <a:ea typeface="Tahoma" pitchFamily="34" charset="0"/>
                <a:cs typeface="Tahoma" pitchFamily="34" charset="0"/>
              </a:rPr>
              <a:t>لمبة الحائط ( الجدارية ) 180سم</a:t>
            </a:r>
            <a:r>
              <a:rPr lang="ar-SA" sz="2200" dirty="0" smtClean="0">
                <a:solidFill>
                  <a:schemeClr val="accent1"/>
                </a:solidFill>
                <a:latin typeface="Tahoma" pitchFamily="34" charset="0"/>
                <a:ea typeface="Tahoma" pitchFamily="34" charset="0"/>
                <a:cs typeface="Tahoma" pitchFamily="34" charset="0"/>
              </a:rPr>
              <a:t>.</a:t>
            </a:r>
            <a:endParaRPr lang="ar-EG" sz="2200" dirty="0" smtClean="0">
              <a:solidFill>
                <a:schemeClr val="accent1"/>
              </a:solidFill>
              <a:latin typeface="Tahoma" pitchFamily="34" charset="0"/>
              <a:ea typeface="Tahoma" pitchFamily="34" charset="0"/>
              <a:cs typeface="Tahoma" pitchFamily="34" charset="0"/>
            </a:endParaRPr>
          </a:p>
          <a:p>
            <a:pPr lvl="1" algn="r" rtl="1">
              <a:defRPr/>
            </a:pPr>
            <a:r>
              <a:rPr lang="ar-EG" sz="2200" dirty="0" smtClean="0">
                <a:solidFill>
                  <a:schemeClr val="accent1"/>
                </a:solidFill>
                <a:latin typeface="Tahoma" pitchFamily="34" charset="0"/>
                <a:ea typeface="Tahoma" pitchFamily="34" charset="0"/>
                <a:cs typeface="Tahoma" pitchFamily="34" charset="0"/>
              </a:rPr>
              <a:t>الجرس 225 سم.</a:t>
            </a:r>
            <a:endParaRPr lang="ar-SA" sz="220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BFC1A434-4FBC-46D2-A721-7A68CAE48927}"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ar-SA" smtClean="0"/>
              <a:t>اولا: خطوات البداية (التخطيط قبل التنفيذ)</a:t>
            </a:r>
            <a:endParaRPr lang="en-US" smtClean="0"/>
          </a:p>
        </p:txBody>
      </p:sp>
      <p:sp>
        <p:nvSpPr>
          <p:cNvPr id="7171" name="Rectangle 3"/>
          <p:cNvSpPr>
            <a:spLocks noGrp="1" noChangeArrowheads="1"/>
          </p:cNvSpPr>
          <p:nvPr>
            <p:ph type="body" idx="1"/>
          </p:nvPr>
        </p:nvSpPr>
        <p:spPr>
          <a:xfrm>
            <a:off x="619125" y="1392238"/>
            <a:ext cx="7824788" cy="4852987"/>
          </a:xfrm>
        </p:spPr>
        <p:txBody>
          <a:bodyPr/>
          <a:lstStyle/>
          <a:p>
            <a:pPr algn="just" rtl="1">
              <a:lnSpc>
                <a:spcPct val="80000"/>
              </a:lnSpc>
            </a:pPr>
            <a:r>
              <a:rPr lang="ar-SA" sz="2200" b="0" smtClean="0">
                <a:solidFill>
                  <a:schemeClr val="accent1"/>
                </a:solidFill>
                <a:latin typeface="Tahoma" pitchFamily="34" charset="0"/>
                <a:cs typeface="Tahoma" pitchFamily="34" charset="0"/>
              </a:rPr>
              <a:t>يتم الإطلاع ودراسة المخطط الكهربائي المعتمد من قبل المكتب الهندسي ومناقشته مع الكهربائي المنفذ وإبداء الملاحظات والتغييرات عليه بالتعاون مع المهندس (الكهربائي) و صاحب العقار فقط وذلك لعدم الإرباك وتحديد المسؤوليات على كل طرف مشارك في تنفيذ العمل على أكمل وجه دون نقصان أو زيادة. اما بالنسبة ل صاحب العقار فيجب ان لا يتردد بتوضيح وطلب وتأكيد أي فكرة يريد تنفيذها في المشروع لكي يتمكن المهندس بدوره من اعلامه متى يأتي دور المباشرة بتطبيق أفكاره ودمجها في أعمال التنفيذ متى أتى وقتها المناسب.</a:t>
            </a:r>
          </a:p>
          <a:p>
            <a:pPr algn="just" rtl="1">
              <a:lnSpc>
                <a:spcPct val="80000"/>
              </a:lnSpc>
            </a:pPr>
            <a:endParaRPr lang="ar-SA" sz="2200" b="0" smtClean="0">
              <a:solidFill>
                <a:schemeClr val="accent1"/>
              </a:solidFill>
              <a:latin typeface="Tahoma" pitchFamily="34" charset="0"/>
              <a:cs typeface="Tahoma" pitchFamily="34" charset="0"/>
            </a:endParaRPr>
          </a:p>
          <a:p>
            <a:pPr algn="just" rtl="1">
              <a:lnSpc>
                <a:spcPct val="80000"/>
              </a:lnSpc>
            </a:pPr>
            <a:r>
              <a:rPr lang="ar-SA" sz="2200" b="0" smtClean="0">
                <a:solidFill>
                  <a:schemeClr val="accent1"/>
                </a:solidFill>
                <a:latin typeface="Tahoma" pitchFamily="34" charset="0"/>
                <a:cs typeface="Tahoma" pitchFamily="34" charset="0"/>
              </a:rPr>
              <a:t>يتم الاتفاق مع الكهربائي على ارض الواقع على المكان المناسب للقطع والأجهزة التالية:</a:t>
            </a:r>
            <a:endParaRPr lang="en-US" sz="2200" b="0" smtClean="0">
              <a:solidFill>
                <a:schemeClr val="accent1"/>
              </a:solidFill>
              <a:latin typeface="Tahoma" pitchFamily="34" charset="0"/>
              <a:cs typeface="Tahoma" pitchFamily="34" charset="0"/>
            </a:endParaRPr>
          </a:p>
          <a:p>
            <a:pPr algn="just" rtl="1">
              <a:lnSpc>
                <a:spcPct val="80000"/>
              </a:lnSpc>
            </a:pPr>
            <a:endParaRPr lang="ar-SA" sz="2900" smtClean="0">
              <a:solidFill>
                <a:schemeClr val="accent1"/>
              </a:solidFill>
              <a:latin typeface="Arial" pitchFamily="34" charset="0"/>
            </a:endParaRPr>
          </a:p>
        </p:txBody>
      </p:sp>
      <p:sp>
        <p:nvSpPr>
          <p:cNvPr id="2" name="Slide Number Placeholder 1"/>
          <p:cNvSpPr>
            <a:spLocks noGrp="1"/>
          </p:cNvSpPr>
          <p:nvPr>
            <p:ph type="sldNum" sz="quarter" idx="12"/>
          </p:nvPr>
        </p:nvSpPr>
        <p:spPr/>
        <p:txBody>
          <a:bodyPr/>
          <a:lstStyle/>
          <a:p>
            <a:pPr>
              <a:defRPr/>
            </a:pPr>
            <a:fld id="{17115F70-1C23-4302-956A-A221688FEC61}"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8195" name="Rectangle 3"/>
          <p:cNvSpPr>
            <a:spLocks noGrp="1" noChangeArrowheads="1"/>
          </p:cNvSpPr>
          <p:nvPr>
            <p:ph idx="1"/>
          </p:nvPr>
        </p:nvSpPr>
        <p:spPr>
          <a:xfrm>
            <a:off x="633413" y="1371600"/>
            <a:ext cx="7824787" cy="4852988"/>
          </a:xfrm>
        </p:spPr>
        <p:txBody>
          <a:bodyPr/>
          <a:lstStyle/>
          <a:p>
            <a:pPr marL="514350" indent="-457200" algn="just" rtl="1">
              <a:buFont typeface="Wingdings" pitchFamily="2" charset="2"/>
              <a:buChar char="ü"/>
            </a:pPr>
            <a:r>
              <a:rPr lang="ar-SA" sz="2200" b="0" dirty="0" smtClean="0">
                <a:solidFill>
                  <a:schemeClr val="accent1"/>
                </a:solidFill>
                <a:latin typeface="Tahoma" pitchFamily="34" charset="0"/>
                <a:cs typeface="Tahoma" pitchFamily="34" charset="0"/>
              </a:rPr>
              <a:t>تحديد مكان مفاتيح الكهرباء بجميع أنواعها مثل المفاتيح التي تكون وظيفتها هي إنارة لمبة والتحكم بها</a:t>
            </a:r>
            <a:r>
              <a:rPr lang="en-US" sz="2200" b="0" dirty="0" smtClean="0">
                <a:solidFill>
                  <a:schemeClr val="accent1"/>
                </a:solidFill>
                <a:latin typeface="Tahoma" pitchFamily="34" charset="0"/>
                <a:cs typeface="Tahoma" pitchFamily="34" charset="0"/>
              </a:rPr>
              <a:t> </a:t>
            </a:r>
            <a:r>
              <a:rPr lang="ar-SA" sz="2200" b="0" dirty="0" smtClean="0">
                <a:solidFill>
                  <a:schemeClr val="accent1"/>
                </a:solidFill>
                <a:latin typeface="Tahoma" pitchFamily="34" charset="0"/>
                <a:cs typeface="Tahoma" pitchFamily="34" charset="0"/>
              </a:rPr>
              <a:t>من مكانين مثل إنارة الدرج ، فيمكن تركيب  مفتاح </a:t>
            </a:r>
            <a:r>
              <a:rPr lang="en-US" sz="2200" b="0" dirty="0" smtClean="0">
                <a:solidFill>
                  <a:schemeClr val="accent1"/>
                </a:solidFill>
                <a:latin typeface="Tahoma" pitchFamily="34" charset="0"/>
                <a:cs typeface="Tahoma" pitchFamily="34" charset="0"/>
              </a:rPr>
              <a:t>Timer</a:t>
            </a:r>
            <a:r>
              <a:rPr lang="ar-SA" sz="2200" b="0" dirty="0" smtClean="0">
                <a:solidFill>
                  <a:schemeClr val="accent1"/>
                </a:solidFill>
                <a:latin typeface="Tahoma" pitchFamily="34" charset="0"/>
                <a:cs typeface="Tahoma" pitchFamily="34" charset="0"/>
              </a:rPr>
              <a:t> وهو الأفضل لمطالع الدرج.</a:t>
            </a:r>
            <a:r>
              <a:rPr lang="en-US" sz="2200" b="0" dirty="0" smtClean="0">
                <a:solidFill>
                  <a:schemeClr val="accent1"/>
                </a:solidFill>
                <a:latin typeface="Tahoma" pitchFamily="34" charset="0"/>
                <a:cs typeface="Tahoma" pitchFamily="34" charset="0"/>
              </a:rPr>
              <a:t> </a:t>
            </a:r>
          </a:p>
          <a:p>
            <a:pPr marL="514350" indent="-457200" algn="r" rtl="1">
              <a:buFont typeface="Verdana" pitchFamily="34" charset="0"/>
              <a:buAutoNum type="arabicPeriod"/>
            </a:pPr>
            <a:endParaRPr lang="ar-SA" sz="2200" b="0" dirty="0" smtClean="0">
              <a:solidFill>
                <a:schemeClr val="accent1"/>
              </a:solidFill>
              <a:latin typeface="Tahoma" pitchFamily="34" charset="0"/>
              <a:cs typeface="Tahoma" pitchFamily="34" charset="0"/>
            </a:endParaRPr>
          </a:p>
          <a:p>
            <a:pPr marL="514350" indent="-457200" algn="just" rtl="1">
              <a:buFont typeface="Wingdings" pitchFamily="2" charset="2"/>
              <a:buChar char="ü"/>
            </a:pPr>
            <a:r>
              <a:rPr lang="ar-SA" sz="2200" b="0" dirty="0" smtClean="0">
                <a:solidFill>
                  <a:schemeClr val="accent1"/>
                </a:solidFill>
                <a:latin typeface="Tahoma" pitchFamily="34" charset="0"/>
                <a:cs typeface="Tahoma" pitchFamily="34" charset="0"/>
              </a:rPr>
              <a:t>تحديد مكان وحدات الإنارة الرئيسية المعتمد عليها في الانارة بجميع أجزاء العقار على الأسقف والجدران والغاية المرجوة منها من جميع الجوانب سواء بقوة الضوء أو لون </a:t>
            </a:r>
            <a:r>
              <a:rPr lang="ar-SA" sz="2200" b="0" dirty="0" smtClean="0">
                <a:solidFill>
                  <a:schemeClr val="accent1"/>
                </a:solidFill>
                <a:latin typeface="Tahoma" pitchFamily="34" charset="0"/>
                <a:cs typeface="Tahoma" pitchFamily="34" charset="0"/>
              </a:rPr>
              <a:t>الاضا</a:t>
            </a:r>
            <a:r>
              <a:rPr lang="ar-EG" sz="2200" b="0" dirty="0" smtClean="0">
                <a:solidFill>
                  <a:schemeClr val="accent1"/>
                </a:solidFill>
                <a:latin typeface="Tahoma" pitchFamily="34" charset="0"/>
                <a:cs typeface="Tahoma" pitchFamily="34" charset="0"/>
              </a:rPr>
              <a:t>ء</a:t>
            </a:r>
            <a:r>
              <a:rPr lang="ar-SA" sz="2200" b="0" dirty="0" smtClean="0">
                <a:solidFill>
                  <a:schemeClr val="accent1"/>
                </a:solidFill>
                <a:latin typeface="Tahoma" pitchFamily="34" charset="0"/>
                <a:cs typeface="Tahoma" pitchFamily="34" charset="0"/>
              </a:rPr>
              <a:t>ة </a:t>
            </a:r>
            <a:r>
              <a:rPr lang="ar-SA" sz="2200" b="0" dirty="0" smtClean="0">
                <a:solidFill>
                  <a:schemeClr val="accent1"/>
                </a:solidFill>
                <a:latin typeface="Tahoma" pitchFamily="34" charset="0"/>
                <a:cs typeface="Tahoma" pitchFamily="34" charset="0"/>
              </a:rPr>
              <a:t>أو شكل القطعة (تحديد وحدة نيون ، سبوت لايت ، ....الخ).</a:t>
            </a:r>
            <a:endParaRPr lang="en-US" sz="2200" b="0" dirty="0" smtClean="0">
              <a:solidFill>
                <a:schemeClr val="accent1"/>
              </a:solidFill>
              <a:latin typeface="Tahoma" pitchFamily="34" charset="0"/>
              <a:cs typeface="Tahoma" pitchFamily="34" charset="0"/>
            </a:endParaRPr>
          </a:p>
          <a:p>
            <a:pPr marL="514350" indent="-457200" algn="r" rtl="1">
              <a:buFont typeface="Verdana" pitchFamily="34" charset="0"/>
              <a:buAutoNum type="arabicPeriod"/>
            </a:pPr>
            <a:endParaRPr lang="ar-SA" sz="2200" b="0" dirty="0" smtClean="0">
              <a:solidFill>
                <a:schemeClr val="accent1"/>
              </a:solidFill>
              <a:latin typeface="Tahoma" pitchFamily="34" charset="0"/>
              <a:cs typeface="Tahoma" pitchFamily="34" charset="0"/>
            </a:endParaRPr>
          </a:p>
          <a:p>
            <a:pPr marL="514350" indent="-457200" algn="just" rtl="1">
              <a:buFont typeface="Wingdings" pitchFamily="2" charset="2"/>
              <a:buChar char="ü"/>
            </a:pPr>
            <a:r>
              <a:rPr lang="ar-SA" sz="2200" b="0" dirty="0" smtClean="0">
                <a:solidFill>
                  <a:schemeClr val="accent1"/>
                </a:solidFill>
                <a:latin typeface="Tahoma" pitchFamily="34" charset="0"/>
                <a:cs typeface="Tahoma" pitchFamily="34" charset="0"/>
              </a:rPr>
              <a:t>تحديد مكان وحدات الإنارة فى حالات الطوارئ و وحدات الإنذار أو الحريق .</a:t>
            </a:r>
            <a:endParaRPr lang="en-US" sz="2200" b="0" dirty="0" smtClean="0">
              <a:solidFill>
                <a:schemeClr val="accent1"/>
              </a:solidFill>
              <a:latin typeface="Tahoma" pitchFamily="34" charset="0"/>
              <a:cs typeface="Tahoma" pitchFamily="34" charset="0"/>
            </a:endParaRPr>
          </a:p>
          <a:p>
            <a:pPr marL="514350" indent="-457200" algn="r" rtl="1">
              <a:buFont typeface="Verdana" pitchFamily="34" charset="0"/>
              <a:buAutoNum type="arabicPeriod"/>
            </a:pPr>
            <a:endParaRPr lang="ar-SA" sz="2200" b="0" dirty="0" smtClean="0">
              <a:solidFill>
                <a:schemeClr val="accent1"/>
              </a:solidFill>
              <a:latin typeface="Tahoma" pitchFamily="34" charset="0"/>
              <a:cs typeface="Tahoma" pitchFamily="34" charset="0"/>
            </a:endParaRPr>
          </a:p>
          <a:p>
            <a:pPr marL="514350" indent="-457200" algn="just" rtl="1">
              <a:buFont typeface="Wingdings" pitchFamily="2" charset="2"/>
              <a:buChar char="ü"/>
            </a:pPr>
            <a:r>
              <a:rPr lang="ar-SA" sz="2200" b="0" dirty="0" smtClean="0">
                <a:solidFill>
                  <a:schemeClr val="accent1"/>
                </a:solidFill>
                <a:latin typeface="Tahoma" pitchFamily="34" charset="0"/>
                <a:cs typeface="Tahoma" pitchFamily="34" charset="0"/>
              </a:rPr>
              <a:t>تحديد مكان </a:t>
            </a:r>
            <a:r>
              <a:rPr lang="ar-EG" sz="2200" b="0" dirty="0" smtClean="0">
                <a:solidFill>
                  <a:schemeClr val="accent1"/>
                </a:solidFill>
                <a:latin typeface="Tahoma" pitchFamily="34" charset="0"/>
                <a:cs typeface="Tahoma" pitchFamily="34" charset="0"/>
              </a:rPr>
              <a:t>برايز</a:t>
            </a:r>
            <a:r>
              <a:rPr lang="ar-SA" sz="2200" b="0" dirty="0" smtClean="0">
                <a:solidFill>
                  <a:schemeClr val="accent1"/>
                </a:solidFill>
                <a:latin typeface="Tahoma" pitchFamily="34" charset="0"/>
                <a:cs typeface="Tahoma" pitchFamily="34" charset="0"/>
              </a:rPr>
              <a:t> </a:t>
            </a:r>
            <a:r>
              <a:rPr lang="ar-SA" sz="2200" b="0" dirty="0" smtClean="0">
                <a:solidFill>
                  <a:schemeClr val="accent1"/>
                </a:solidFill>
                <a:latin typeface="Tahoma" pitchFamily="34" charset="0"/>
                <a:cs typeface="Tahoma" pitchFamily="34" charset="0"/>
              </a:rPr>
              <a:t>الكهرباء و الهاتف في الغرف والصالونات.</a:t>
            </a:r>
          </a:p>
        </p:txBody>
      </p:sp>
      <p:sp>
        <p:nvSpPr>
          <p:cNvPr id="2" name="Slide Number Placeholder 1"/>
          <p:cNvSpPr>
            <a:spLocks noGrp="1"/>
          </p:cNvSpPr>
          <p:nvPr>
            <p:ph type="sldNum" sz="quarter" idx="12"/>
          </p:nvPr>
        </p:nvSpPr>
        <p:spPr/>
        <p:txBody>
          <a:bodyPr/>
          <a:lstStyle/>
          <a:p>
            <a:pPr>
              <a:defRPr/>
            </a:pPr>
            <a:fld id="{1FB2D6BD-690F-4DB1-9B29-438A73CA4A67}" type="slidenum">
              <a:rPr lang="en-US" smtClean="0"/>
              <a:pPr>
                <a:defRPr/>
              </a:pPr>
              <a:t>3</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33413" y="1219200"/>
            <a:ext cx="7824787" cy="4852988"/>
          </a:xfrm>
        </p:spPr>
        <p:txBody>
          <a:bodyPr/>
          <a:lstStyle/>
          <a:p>
            <a:pPr marL="57150" indent="0" algn="just" rtl="1">
              <a:buFont typeface="Wingdings" pitchFamily="2" charset="2"/>
              <a:buNone/>
              <a:defRPr/>
            </a:pPr>
            <a:endParaRPr lang="ar-SA" sz="2200" b="0" dirty="0" smtClean="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a:t>
            </a:r>
            <a:r>
              <a:rPr lang="ar-SA" sz="2200" b="0" dirty="0">
                <a:solidFill>
                  <a:schemeClr val="accent1"/>
                </a:solidFill>
                <a:latin typeface="Tahoma" pitchFamily="34" charset="0"/>
                <a:ea typeface="Tahoma" pitchFamily="34" charset="0"/>
                <a:cs typeface="Tahoma" pitchFamily="34" charset="0"/>
              </a:rPr>
              <a:t>مكان </a:t>
            </a:r>
            <a:r>
              <a:rPr lang="ar-EG" sz="2200" b="0" dirty="0" smtClean="0">
                <a:solidFill>
                  <a:schemeClr val="accent1"/>
                </a:solidFill>
                <a:latin typeface="Tahoma" pitchFamily="34" charset="0"/>
                <a:ea typeface="Tahoma" pitchFamily="34" charset="0"/>
                <a:cs typeface="Tahoma" pitchFamily="34" charset="0"/>
              </a:rPr>
              <a:t>برايز </a:t>
            </a:r>
            <a:r>
              <a:rPr lang="ar-SA" sz="2200" b="0" dirty="0" smtClean="0">
                <a:solidFill>
                  <a:schemeClr val="accent1"/>
                </a:solidFill>
                <a:latin typeface="Tahoma" pitchFamily="34" charset="0"/>
                <a:ea typeface="Tahoma" pitchFamily="34" charset="0"/>
                <a:cs typeface="Tahoma" pitchFamily="34" charset="0"/>
              </a:rPr>
              <a:t>و</a:t>
            </a:r>
            <a:r>
              <a:rPr lang="ar-EG" sz="2200" b="0" dirty="0" smtClean="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مفاتيح </a:t>
            </a:r>
            <a:r>
              <a:rPr lang="ar-SA" sz="2200" b="0" dirty="0">
                <a:solidFill>
                  <a:schemeClr val="accent1"/>
                </a:solidFill>
                <a:latin typeface="Tahoma" pitchFamily="34" charset="0"/>
                <a:ea typeface="Tahoma" pitchFamily="34" charset="0"/>
                <a:cs typeface="Tahoma" pitchFamily="34" charset="0"/>
              </a:rPr>
              <a:t>المطابخ والتأسيس لجميع إنارة الديكورات في خزائن المطبخ والشفاط وعمل </a:t>
            </a:r>
            <a:r>
              <a:rPr lang="ar-EG" sz="2200" b="0" dirty="0">
                <a:solidFill>
                  <a:schemeClr val="accent1"/>
                </a:solidFill>
                <a:latin typeface="Tahoma" pitchFamily="34" charset="0"/>
                <a:ea typeface="Tahoma" pitchFamily="34" charset="0"/>
                <a:cs typeface="Tahoma" pitchFamily="34" charset="0"/>
              </a:rPr>
              <a:t>برايز </a:t>
            </a:r>
            <a:r>
              <a:rPr lang="ar-SA" sz="2200" b="0" dirty="0" smtClean="0">
                <a:solidFill>
                  <a:schemeClr val="accent1"/>
                </a:solidFill>
                <a:latin typeface="Tahoma" pitchFamily="34" charset="0"/>
                <a:ea typeface="Tahoma" pitchFamily="34" charset="0"/>
                <a:cs typeface="Tahoma" pitchFamily="34" charset="0"/>
              </a:rPr>
              <a:t>ضد </a:t>
            </a:r>
            <a:r>
              <a:rPr lang="ar-SA" sz="2200" b="0" dirty="0">
                <a:solidFill>
                  <a:schemeClr val="accent1"/>
                </a:solidFill>
                <a:latin typeface="Tahoma" pitchFamily="34" charset="0"/>
                <a:ea typeface="Tahoma" pitchFamily="34" charset="0"/>
                <a:cs typeface="Tahoma" pitchFamily="34" charset="0"/>
              </a:rPr>
              <a:t>الرطوبة لفلتر الماء أسفل </a:t>
            </a:r>
            <a:r>
              <a:rPr lang="ar-EG" sz="2200" b="0" dirty="0" smtClean="0">
                <a:solidFill>
                  <a:schemeClr val="accent1"/>
                </a:solidFill>
                <a:latin typeface="Tahoma" pitchFamily="34" charset="0"/>
                <a:ea typeface="Tahoma" pitchFamily="34" charset="0"/>
                <a:cs typeface="Tahoma" pitchFamily="34" charset="0"/>
              </a:rPr>
              <a:t>الحوض </a:t>
            </a:r>
            <a:r>
              <a:rPr lang="ar-SA" sz="2200" b="0" dirty="0" smtClean="0">
                <a:solidFill>
                  <a:schemeClr val="accent1"/>
                </a:solidFill>
                <a:latin typeface="Tahoma" pitchFamily="34" charset="0"/>
                <a:ea typeface="Tahoma" pitchFamily="34" charset="0"/>
                <a:cs typeface="Tahoma" pitchFamily="34" charset="0"/>
              </a:rPr>
              <a:t>و</a:t>
            </a:r>
            <a:r>
              <a:rPr lang="ar-EG" sz="2200" b="0" dirty="0" smtClean="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أي </a:t>
            </a:r>
            <a:r>
              <a:rPr lang="ar-SA" sz="2200" b="0" dirty="0">
                <a:solidFill>
                  <a:schemeClr val="accent1"/>
                </a:solidFill>
                <a:latin typeface="Tahoma" pitchFamily="34" charset="0"/>
                <a:ea typeface="Tahoma" pitchFamily="34" charset="0"/>
                <a:cs typeface="Tahoma" pitchFamily="34" charset="0"/>
              </a:rPr>
              <a:t>أجهزة ممكن أن تكون أسفل المغسلة وذلك بالتعاون مع شركة تصميم المطابخ والديكور بواسطة عمل سكتش للمطبخ يوضح به مكان </a:t>
            </a:r>
            <a:r>
              <a:rPr lang="ar-EG" sz="2200" b="0" dirty="0" smtClean="0">
                <a:solidFill>
                  <a:schemeClr val="accent1"/>
                </a:solidFill>
                <a:latin typeface="Tahoma" pitchFamily="34" charset="0"/>
                <a:ea typeface="Tahoma" pitchFamily="34" charset="0"/>
                <a:cs typeface="Tahoma" pitchFamily="34" charset="0"/>
              </a:rPr>
              <a:t>ال</a:t>
            </a:r>
            <a:r>
              <a:rPr lang="ar-EG" sz="2200" b="0" dirty="0" smtClean="0">
                <a:solidFill>
                  <a:schemeClr val="accent1"/>
                </a:solidFill>
                <a:latin typeface="Tahoma" pitchFamily="34" charset="0"/>
                <a:ea typeface="Tahoma" pitchFamily="34" charset="0"/>
                <a:cs typeface="Tahoma" pitchFamily="34" charset="0"/>
              </a:rPr>
              <a:t>برايز </a:t>
            </a:r>
            <a:r>
              <a:rPr lang="ar-SA" sz="2200" b="0" dirty="0" smtClean="0">
                <a:solidFill>
                  <a:schemeClr val="accent1"/>
                </a:solidFill>
                <a:latin typeface="Tahoma" pitchFamily="34" charset="0"/>
                <a:ea typeface="Tahoma" pitchFamily="34" charset="0"/>
                <a:cs typeface="Tahoma" pitchFamily="34" charset="0"/>
              </a:rPr>
              <a:t>و</a:t>
            </a:r>
            <a:r>
              <a:rPr lang="ar-EG" sz="2200" b="0" dirty="0" smtClean="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مفاتيح </a:t>
            </a:r>
            <a:r>
              <a:rPr lang="ar-SA" sz="2200" b="0" dirty="0">
                <a:solidFill>
                  <a:schemeClr val="accent1"/>
                </a:solidFill>
                <a:latin typeface="Tahoma" pitchFamily="34" charset="0"/>
                <a:ea typeface="Tahoma" pitchFamily="34" charset="0"/>
                <a:cs typeface="Tahoma" pitchFamily="34" charset="0"/>
              </a:rPr>
              <a:t>التشغيل لجميع أجهزة المطبخ</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a:t>
            </a:r>
          </a:p>
          <a:p>
            <a:pPr marL="514350" indent="-45720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a:solidFill>
                  <a:schemeClr val="accent1"/>
                </a:solidFill>
                <a:latin typeface="Tahoma" pitchFamily="34" charset="0"/>
                <a:ea typeface="Tahoma" pitchFamily="34" charset="0"/>
                <a:cs typeface="Tahoma" pitchFamily="34" charset="0"/>
              </a:rPr>
              <a:t>تحديد مكان </a:t>
            </a:r>
            <a:r>
              <a:rPr lang="ar-EG" sz="2200" b="0" dirty="0">
                <a:solidFill>
                  <a:schemeClr val="accent1"/>
                </a:solidFill>
                <a:latin typeface="Tahoma" pitchFamily="34" charset="0"/>
                <a:ea typeface="Tahoma" pitchFamily="34" charset="0"/>
                <a:cs typeface="Tahoma" pitchFamily="34" charset="0"/>
              </a:rPr>
              <a:t>برايز </a:t>
            </a:r>
            <a:r>
              <a:rPr lang="ar-SA" sz="2200" b="0" dirty="0" smtClean="0">
                <a:solidFill>
                  <a:schemeClr val="accent1"/>
                </a:solidFill>
                <a:latin typeface="Tahoma" pitchFamily="34" charset="0"/>
                <a:ea typeface="Tahoma" pitchFamily="34" charset="0"/>
                <a:cs typeface="Tahoma" pitchFamily="34" charset="0"/>
              </a:rPr>
              <a:t>الـ</a:t>
            </a:r>
            <a:r>
              <a:rPr lang="en-US" sz="2200" b="0" dirty="0">
                <a:solidFill>
                  <a:schemeClr val="accent1"/>
                </a:solidFill>
                <a:latin typeface="Tahoma" pitchFamily="34" charset="0"/>
                <a:ea typeface="Tahoma" pitchFamily="34" charset="0"/>
                <a:cs typeface="Tahoma" pitchFamily="34" charset="0"/>
              </a:rPr>
              <a:t> dsl </a:t>
            </a:r>
            <a:r>
              <a:rPr lang="ar-SA" sz="2200" b="0" dirty="0">
                <a:solidFill>
                  <a:schemeClr val="accent1"/>
                </a:solidFill>
                <a:latin typeface="Tahoma" pitchFamily="34" charset="0"/>
                <a:ea typeface="Tahoma" pitchFamily="34" charset="0"/>
                <a:cs typeface="Tahoma" pitchFamily="34" charset="0"/>
              </a:rPr>
              <a:t>لشبكة الكمبيوتر</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و</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الإنترنت في جميع </a:t>
            </a:r>
            <a:r>
              <a:rPr lang="ar-SA" sz="2200" b="0" dirty="0" smtClean="0">
                <a:solidFill>
                  <a:schemeClr val="accent1"/>
                </a:solidFill>
                <a:latin typeface="Tahoma" pitchFamily="34" charset="0"/>
                <a:ea typeface="Tahoma" pitchFamily="34" charset="0"/>
                <a:cs typeface="Tahoma" pitchFamily="34" charset="0"/>
              </a:rPr>
              <a:t>المرافق وكذلك بالنسبة </a:t>
            </a:r>
            <a:r>
              <a:rPr lang="ar-SA" sz="2200" b="0" dirty="0" smtClean="0">
                <a:solidFill>
                  <a:schemeClr val="accent1"/>
                </a:solidFill>
                <a:latin typeface="Tahoma" pitchFamily="34" charset="0"/>
                <a:ea typeface="Tahoma" pitchFamily="34" charset="0"/>
                <a:cs typeface="Tahoma" pitchFamily="34" charset="0"/>
              </a:rPr>
              <a:t>ل</a:t>
            </a:r>
            <a:r>
              <a:rPr lang="ar-EG" sz="2200" b="0" dirty="0" smtClean="0">
                <a:solidFill>
                  <a:schemeClr val="accent1"/>
                </a:solidFill>
                <a:latin typeface="Tahoma" pitchFamily="34" charset="0"/>
                <a:ea typeface="Tahoma" pitchFamily="34" charset="0"/>
                <a:cs typeface="Tahoma" pitchFamily="34" charset="0"/>
              </a:rPr>
              <a:t>برايز </a:t>
            </a:r>
            <a:r>
              <a:rPr lang="ar-SA" sz="2200" b="0" dirty="0" smtClean="0">
                <a:solidFill>
                  <a:schemeClr val="accent1"/>
                </a:solidFill>
                <a:latin typeface="Tahoma" pitchFamily="34" charset="0"/>
                <a:ea typeface="Tahoma" pitchFamily="34" charset="0"/>
                <a:cs typeface="Tahoma" pitchFamily="34" charset="0"/>
              </a:rPr>
              <a:t>الستلايت </a:t>
            </a:r>
            <a:r>
              <a:rPr lang="ar-SA" sz="2200" b="0" dirty="0">
                <a:solidFill>
                  <a:schemeClr val="accent1"/>
                </a:solidFill>
                <a:latin typeface="Tahoma" pitchFamily="34" charset="0"/>
                <a:ea typeface="Tahoma" pitchFamily="34" charset="0"/>
                <a:cs typeface="Tahoma" pitchFamily="34" charset="0"/>
              </a:rPr>
              <a:t>المركزي أو الفرعي</a:t>
            </a:r>
            <a:r>
              <a:rPr lang="ar-SA" sz="2200" b="0" dirty="0" smtClean="0">
                <a:solidFill>
                  <a:schemeClr val="accent1"/>
                </a:solidFill>
                <a:latin typeface="Tahoma" pitchFamily="34" charset="0"/>
                <a:ea typeface="Tahoma" pitchFamily="34" charset="0"/>
                <a:cs typeface="Tahoma" pitchFamily="34" charset="0"/>
              </a:rPr>
              <a:t> .</a:t>
            </a:r>
            <a:endParaRPr lang="ar-SA" sz="2200" b="0" dirty="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endParaRPr lang="ar-SA" sz="2200" b="0" dirty="0" smtClean="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a:solidFill>
                  <a:schemeClr val="accent1"/>
                </a:solidFill>
                <a:latin typeface="Tahoma" pitchFamily="34" charset="0"/>
                <a:ea typeface="Tahoma" pitchFamily="34" charset="0"/>
                <a:cs typeface="Tahoma" pitchFamily="34" charset="0"/>
              </a:rPr>
              <a:t>تحديد مكان أجهزة التكييف المتوقعة في جميع المرافق وبالتعاون </a:t>
            </a:r>
            <a:r>
              <a:rPr lang="ar-SA" sz="2200" b="0" dirty="0" smtClean="0">
                <a:solidFill>
                  <a:schemeClr val="accent1"/>
                </a:solidFill>
                <a:latin typeface="Tahoma" pitchFamily="34" charset="0"/>
                <a:ea typeface="Tahoma" pitchFamily="34" charset="0"/>
                <a:cs typeface="Tahoma" pitchFamily="34" charset="0"/>
              </a:rPr>
              <a:t>مع المسؤول عن أجهزة </a:t>
            </a:r>
            <a:r>
              <a:rPr lang="ar-SA" sz="2200" b="0" dirty="0">
                <a:solidFill>
                  <a:schemeClr val="accent1"/>
                </a:solidFill>
                <a:latin typeface="Tahoma" pitchFamily="34" charset="0"/>
                <a:ea typeface="Tahoma" pitchFamily="34" charset="0"/>
                <a:cs typeface="Tahoma" pitchFamily="34" charset="0"/>
              </a:rPr>
              <a:t>التكييف.</a:t>
            </a:r>
          </a:p>
        </p:txBody>
      </p:sp>
      <p:sp>
        <p:nvSpPr>
          <p:cNvPr id="2" name="Slide Number Placeholder 1"/>
          <p:cNvSpPr>
            <a:spLocks noGrp="1"/>
          </p:cNvSpPr>
          <p:nvPr>
            <p:ph type="sldNum" sz="quarter" idx="12"/>
          </p:nvPr>
        </p:nvSpPr>
        <p:spPr/>
        <p:txBody>
          <a:bodyPr/>
          <a:lstStyle/>
          <a:p>
            <a:pPr>
              <a:defRPr/>
            </a:pPr>
            <a:fld id="{299A45F2-0BAB-49BB-8FC4-FE14858C4C34}"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أجهزة </a:t>
            </a:r>
            <a:r>
              <a:rPr lang="ar-SA" sz="2200" b="0" dirty="0" smtClean="0">
                <a:solidFill>
                  <a:schemeClr val="accent1"/>
                </a:solidFill>
                <a:latin typeface="Tahoma" pitchFamily="34" charset="0"/>
                <a:ea typeface="Tahoma" pitchFamily="34" charset="0"/>
                <a:cs typeface="Tahoma" pitchFamily="34" charset="0"/>
              </a:rPr>
              <a:t>ا</a:t>
            </a:r>
            <a:r>
              <a:rPr lang="ar-EG" sz="2200" b="0" dirty="0" smtClean="0">
                <a:solidFill>
                  <a:schemeClr val="accent1"/>
                </a:solidFill>
                <a:latin typeface="Tahoma" pitchFamily="34" charset="0"/>
                <a:ea typeface="Tahoma" pitchFamily="34" charset="0"/>
                <a:cs typeface="Tahoma" pitchFamily="34" charset="0"/>
              </a:rPr>
              <a:t>لان</a:t>
            </a:r>
            <a:r>
              <a:rPr lang="ar-SA" sz="2200" b="0" dirty="0" smtClean="0">
                <a:solidFill>
                  <a:schemeClr val="accent1"/>
                </a:solidFill>
                <a:latin typeface="Tahoma" pitchFamily="34" charset="0"/>
                <a:ea typeface="Tahoma" pitchFamily="34" charset="0"/>
                <a:cs typeface="Tahoma" pitchFamily="34" charset="0"/>
              </a:rPr>
              <a:t>تركوم وال</a:t>
            </a:r>
            <a:r>
              <a:rPr lang="ar-EG" sz="2200" b="0" dirty="0" smtClean="0">
                <a:solidFill>
                  <a:schemeClr val="accent1"/>
                </a:solidFill>
                <a:latin typeface="Tahoma" pitchFamily="34" charset="0"/>
                <a:ea typeface="Tahoma" pitchFamily="34" charset="0"/>
                <a:cs typeface="Tahoma" pitchFamily="34" charset="0"/>
              </a:rPr>
              <a:t>ا</a:t>
            </a:r>
            <a:r>
              <a:rPr lang="ar-SA" sz="2200" b="0" dirty="0" smtClean="0">
                <a:solidFill>
                  <a:schemeClr val="accent1"/>
                </a:solidFill>
                <a:latin typeface="Tahoma" pitchFamily="34" charset="0"/>
                <a:ea typeface="Tahoma" pitchFamily="34" charset="0"/>
                <a:cs typeface="Tahoma" pitchFamily="34" charset="0"/>
              </a:rPr>
              <a:t>نترفون </a:t>
            </a:r>
            <a:r>
              <a:rPr lang="ar-SA" sz="2200" b="0" dirty="0">
                <a:solidFill>
                  <a:schemeClr val="accent1"/>
                </a:solidFill>
                <a:latin typeface="Tahoma" pitchFamily="34" charset="0"/>
                <a:ea typeface="Tahoma" pitchFamily="34" charset="0"/>
                <a:cs typeface="Tahoma" pitchFamily="34" charset="0"/>
              </a:rPr>
              <a:t>والنوع الذي سوف يركب </a:t>
            </a:r>
            <a:r>
              <a:rPr lang="ar-SA" sz="2200" b="0" dirty="0" smtClean="0">
                <a:solidFill>
                  <a:schemeClr val="accent1"/>
                </a:solidFill>
                <a:latin typeface="Tahoma" pitchFamily="34" charset="0"/>
                <a:ea typeface="Tahoma" pitchFamily="34" charset="0"/>
                <a:cs typeface="Tahoma" pitchFamily="34" charset="0"/>
              </a:rPr>
              <a:t>سواء كان مع </a:t>
            </a:r>
            <a:r>
              <a:rPr lang="ar-SA" sz="2200" b="0" dirty="0">
                <a:solidFill>
                  <a:schemeClr val="accent1"/>
                </a:solidFill>
                <a:latin typeface="Tahoma" pitchFamily="34" charset="0"/>
                <a:ea typeface="Tahoma" pitchFamily="34" charset="0"/>
                <a:cs typeface="Tahoma" pitchFamily="34" charset="0"/>
              </a:rPr>
              <a:t>كاميرا أو بدون ومن المفضل التأسيس للأنواع ذات الكاميرا لسهولة التبديل من عادي إلى كاميرا في المستقبل</a:t>
            </a:r>
            <a:r>
              <a:rPr lang="en-US" sz="2200" b="0" dirty="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a:t>
            </a: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شاشات </a:t>
            </a:r>
            <a:r>
              <a:rPr lang="ar-EG" sz="2200" b="0" dirty="0" smtClean="0">
                <a:solidFill>
                  <a:schemeClr val="accent1"/>
                </a:solidFill>
                <a:latin typeface="Tahoma" pitchFamily="34" charset="0"/>
                <a:ea typeface="Tahoma" pitchFamily="34" charset="0"/>
                <a:cs typeface="Tahoma" pitchFamily="34" charset="0"/>
              </a:rPr>
              <a:t>التليفزيون </a:t>
            </a:r>
            <a:r>
              <a:rPr lang="ar-SA" sz="2200" b="0" dirty="0" smtClean="0">
                <a:solidFill>
                  <a:schemeClr val="accent1"/>
                </a:solidFill>
                <a:latin typeface="Tahoma" pitchFamily="34" charset="0"/>
                <a:ea typeface="Tahoma" pitchFamily="34" charset="0"/>
                <a:cs typeface="Tahoma" pitchFamily="34" charset="0"/>
              </a:rPr>
              <a:t>وخاصة </a:t>
            </a:r>
            <a:r>
              <a:rPr lang="ar-SA" sz="2200" b="0" dirty="0">
                <a:solidFill>
                  <a:schemeClr val="accent1"/>
                </a:solidFill>
                <a:latin typeface="Tahoma" pitchFamily="34" charset="0"/>
                <a:ea typeface="Tahoma" pitchFamily="34" charset="0"/>
                <a:cs typeface="Tahoma" pitchFamily="34" charset="0"/>
              </a:rPr>
              <a:t>الشاشات المعلقة على الجدار والتأسيس لها بشكل </a:t>
            </a:r>
            <a:r>
              <a:rPr lang="ar-SA" sz="2200" b="0" dirty="0" smtClean="0">
                <a:solidFill>
                  <a:schemeClr val="accent1"/>
                </a:solidFill>
                <a:latin typeface="Tahoma" pitchFamily="34" charset="0"/>
                <a:ea typeface="Tahoma" pitchFamily="34" charset="0"/>
                <a:cs typeface="Tahoma" pitchFamily="34" charset="0"/>
              </a:rPr>
              <a:t>مخفي بمعني</a:t>
            </a:r>
            <a:r>
              <a:rPr lang="en-US" sz="2200" b="0" dirty="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ان نرى </a:t>
            </a:r>
            <a:r>
              <a:rPr lang="ar-SA" sz="2200" b="0" dirty="0">
                <a:solidFill>
                  <a:schemeClr val="accent1"/>
                </a:solidFill>
                <a:latin typeface="Tahoma" pitchFamily="34" charset="0"/>
                <a:ea typeface="Tahoma" pitchFamily="34" charset="0"/>
                <a:cs typeface="Tahoma" pitchFamily="34" charset="0"/>
              </a:rPr>
              <a:t>الشاشة </a:t>
            </a:r>
            <a:r>
              <a:rPr lang="ar-SA" sz="2200" b="0" dirty="0" smtClean="0">
                <a:solidFill>
                  <a:schemeClr val="accent1"/>
                </a:solidFill>
                <a:latin typeface="Tahoma" pitchFamily="34" charset="0"/>
                <a:ea typeface="Tahoma" pitchFamily="34" charset="0"/>
                <a:cs typeface="Tahoma" pitchFamily="34" charset="0"/>
              </a:rPr>
              <a:t>كأنها برواز بدون اسلاك.</a:t>
            </a:r>
          </a:p>
          <a:p>
            <a:pPr marL="40005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الديكورات </a:t>
            </a:r>
            <a:r>
              <a:rPr lang="ar-SA" sz="2200" b="0" dirty="0">
                <a:solidFill>
                  <a:schemeClr val="accent1"/>
                </a:solidFill>
                <a:latin typeface="Tahoma" pitchFamily="34" charset="0"/>
                <a:ea typeface="Tahoma" pitchFamily="34" charset="0"/>
                <a:cs typeface="Tahoma" pitchFamily="34" charset="0"/>
              </a:rPr>
              <a:t>المتوقعة </a:t>
            </a:r>
            <a:r>
              <a:rPr lang="ar-SA" sz="2200" b="0" dirty="0" smtClean="0">
                <a:solidFill>
                  <a:schemeClr val="accent1"/>
                </a:solidFill>
                <a:latin typeface="Tahoma" pitchFamily="34" charset="0"/>
                <a:ea typeface="Tahoma" pitchFamily="34" charset="0"/>
                <a:cs typeface="Tahoma" pitchFamily="34" charset="0"/>
              </a:rPr>
              <a:t>التي </a:t>
            </a:r>
            <a:r>
              <a:rPr lang="ar-SA" sz="2200" b="0" dirty="0">
                <a:solidFill>
                  <a:schemeClr val="accent1"/>
                </a:solidFill>
                <a:latin typeface="Tahoma" pitchFamily="34" charset="0"/>
                <a:ea typeface="Tahoma" pitchFamily="34" charset="0"/>
                <a:cs typeface="Tahoma" pitchFamily="34" charset="0"/>
              </a:rPr>
              <a:t>تتطلب تأسيس كهرباء لها سواء في السقف أو الجدران أو </a:t>
            </a:r>
            <a:r>
              <a:rPr lang="ar-SA" sz="2200" b="0" dirty="0" smtClean="0">
                <a:solidFill>
                  <a:schemeClr val="accent1"/>
                </a:solidFill>
                <a:latin typeface="Tahoma" pitchFamily="34" charset="0"/>
                <a:ea typeface="Tahoma" pitchFamily="34" charset="0"/>
                <a:cs typeface="Tahoma" pitchFamily="34" charset="0"/>
              </a:rPr>
              <a:t>الجب</a:t>
            </a:r>
            <a:r>
              <a:rPr lang="ar-EG" sz="2200" b="0" dirty="0" smtClean="0">
                <a:solidFill>
                  <a:schemeClr val="accent1"/>
                </a:solidFill>
                <a:latin typeface="Tahoma" pitchFamily="34" charset="0"/>
                <a:ea typeface="Tahoma" pitchFamily="34" charset="0"/>
                <a:cs typeface="Tahoma" pitchFamily="34" charset="0"/>
              </a:rPr>
              <a:t>س</a:t>
            </a:r>
            <a:r>
              <a:rPr lang="ar-SA" sz="2200" b="0" dirty="0" smtClean="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أو الخشب أو الخزائن وذلك بالتعاون مع مهندس </a:t>
            </a:r>
            <a:r>
              <a:rPr lang="ar-SA" sz="2200" b="0" dirty="0" smtClean="0">
                <a:solidFill>
                  <a:schemeClr val="accent1"/>
                </a:solidFill>
                <a:latin typeface="Tahoma" pitchFamily="34" charset="0"/>
                <a:ea typeface="Tahoma" pitchFamily="34" charset="0"/>
                <a:cs typeface="Tahoma" pitchFamily="34" charset="0"/>
              </a:rPr>
              <a:t>الديكور</a:t>
            </a:r>
            <a:r>
              <a:rPr lang="ar-SA" sz="2200" b="0" dirty="0">
                <a:solidFill>
                  <a:schemeClr val="accent1"/>
                </a:solidFill>
                <a:latin typeface="Tahoma" pitchFamily="34" charset="0"/>
                <a:ea typeface="Tahoma" pitchFamily="34" charset="0"/>
                <a:cs typeface="Tahoma" pitchFamily="34" charset="0"/>
              </a:rPr>
              <a:t>.</a:t>
            </a:r>
            <a:r>
              <a:rPr lang="en-US" sz="2200" b="0" dirty="0">
                <a:solidFill>
                  <a:schemeClr val="accent1"/>
                </a:solidFill>
                <a:latin typeface="Tahoma" pitchFamily="34" charset="0"/>
                <a:ea typeface="Tahoma" pitchFamily="34" charset="0"/>
                <a:cs typeface="Tahoma" pitchFamily="34" charset="0"/>
              </a:rPr>
              <a:t> </a:t>
            </a:r>
          </a:p>
          <a:p>
            <a:pPr marL="0" indent="0" algn="just" rtl="1">
              <a:buFont typeface="Wingdings" pitchFamily="2" charset="2"/>
              <a:buNone/>
              <a:defRPr/>
            </a:pPr>
            <a:r>
              <a:rPr lang="en-US" dirty="0"/>
              <a:t> </a:t>
            </a:r>
            <a:endParaRPr lang="ar-SA" sz="4800" b="0" dirty="0" smtClean="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0CE5917B-01C9-49F5-804C-35264D26B8D7}"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514350" indent="-45720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اللوحات الكهربائية الرئيسية والفرعية وعلب </a:t>
            </a:r>
            <a:r>
              <a:rPr lang="ar-SA" sz="2200" b="0" dirty="0" smtClean="0">
                <a:solidFill>
                  <a:schemeClr val="accent1"/>
                </a:solidFill>
                <a:latin typeface="Tahoma" pitchFamily="34" charset="0"/>
                <a:ea typeface="Tahoma" pitchFamily="34" charset="0"/>
                <a:cs typeface="Tahoma" pitchFamily="34" charset="0"/>
              </a:rPr>
              <a:t>التجميع الرئيسية.</a:t>
            </a:r>
          </a:p>
          <a:p>
            <a:pPr marL="514350" indent="-45720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514350" indent="-45720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المضخات المائية </a:t>
            </a:r>
            <a:r>
              <a:rPr lang="ar-SA" sz="2200" b="0" dirty="0" smtClean="0">
                <a:solidFill>
                  <a:schemeClr val="accent1"/>
                </a:solidFill>
                <a:latin typeface="Tahoma" pitchFamily="34" charset="0"/>
                <a:ea typeface="Tahoma" pitchFamily="34" charset="0"/>
                <a:cs typeface="Tahoma" pitchFamily="34" charset="0"/>
              </a:rPr>
              <a:t>بالتعاون </a:t>
            </a:r>
            <a:r>
              <a:rPr lang="ar-SA" sz="2200" b="0" dirty="0">
                <a:solidFill>
                  <a:schemeClr val="accent1"/>
                </a:solidFill>
                <a:latin typeface="Tahoma" pitchFamily="34" charset="0"/>
                <a:ea typeface="Tahoma" pitchFamily="34" charset="0"/>
                <a:cs typeface="Tahoma" pitchFamily="34" charset="0"/>
              </a:rPr>
              <a:t>مع </a:t>
            </a:r>
            <a:r>
              <a:rPr lang="ar-SA" sz="2200" b="0" dirty="0" smtClean="0">
                <a:solidFill>
                  <a:schemeClr val="accent1"/>
                </a:solidFill>
                <a:latin typeface="Tahoma" pitchFamily="34" charset="0"/>
                <a:ea typeface="Tahoma" pitchFamily="34" charset="0"/>
                <a:cs typeface="Tahoma" pitchFamily="34" charset="0"/>
              </a:rPr>
              <a:t>مسؤول التمديدات </a:t>
            </a:r>
            <a:r>
              <a:rPr lang="ar-SA" sz="2200" b="0" dirty="0">
                <a:solidFill>
                  <a:schemeClr val="accent1"/>
                </a:solidFill>
                <a:latin typeface="Tahoma" pitchFamily="34" charset="0"/>
                <a:ea typeface="Tahoma" pitchFamily="34" charset="0"/>
                <a:cs typeface="Tahoma" pitchFamily="34" charset="0"/>
              </a:rPr>
              <a:t>الصحية .</a:t>
            </a:r>
          </a:p>
          <a:p>
            <a:pPr marL="514350" indent="-457200" algn="just" rtl="1">
              <a:buFont typeface="Wingdings" pitchFamily="2" charset="2"/>
              <a:buChar char="ü"/>
              <a:defRPr/>
            </a:pPr>
            <a:endParaRPr lang="ar-SA"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سخانات الماء الكهربائية </a:t>
            </a:r>
            <a:r>
              <a:rPr lang="ar-SA" sz="2200" b="0" dirty="0" smtClean="0">
                <a:solidFill>
                  <a:schemeClr val="accent1"/>
                </a:solidFill>
                <a:latin typeface="Tahoma" pitchFamily="34" charset="0"/>
                <a:ea typeface="Tahoma" pitchFamily="34" charset="0"/>
                <a:cs typeface="Tahoma" pitchFamily="34" charset="0"/>
              </a:rPr>
              <a:t>و التدفئة </a:t>
            </a:r>
            <a:r>
              <a:rPr lang="ar-SA" sz="2200" b="0" dirty="0">
                <a:solidFill>
                  <a:schemeClr val="accent1"/>
                </a:solidFill>
                <a:latin typeface="Tahoma" pitchFamily="34" charset="0"/>
                <a:ea typeface="Tahoma" pitchFamily="34" charset="0"/>
                <a:cs typeface="Tahoma" pitchFamily="34" charset="0"/>
              </a:rPr>
              <a:t>المركزية</a:t>
            </a:r>
            <a:r>
              <a:rPr lang="en-US" sz="2200" b="0" dirty="0">
                <a:solidFill>
                  <a:schemeClr val="accent1"/>
                </a:solidFill>
                <a:latin typeface="Tahoma" pitchFamily="34" charset="0"/>
                <a:ea typeface="Tahoma" pitchFamily="34" charset="0"/>
                <a:cs typeface="Tahoma" pitchFamily="34" charset="0"/>
              </a:rPr>
              <a:t>  </a:t>
            </a:r>
            <a:r>
              <a:rPr lang="ar-SA" sz="2200" b="0" dirty="0">
                <a:solidFill>
                  <a:schemeClr val="accent1"/>
                </a:solidFill>
                <a:latin typeface="Tahoma" pitchFamily="34" charset="0"/>
                <a:ea typeface="Tahoma" pitchFamily="34" charset="0"/>
                <a:cs typeface="Tahoma" pitchFamily="34" charset="0"/>
              </a:rPr>
              <a:t>بالتعاون مع مسؤول </a:t>
            </a:r>
            <a:r>
              <a:rPr lang="ar-SA" sz="2200" b="0" dirty="0" smtClean="0">
                <a:solidFill>
                  <a:schemeClr val="accent1"/>
                </a:solidFill>
                <a:latin typeface="Tahoma" pitchFamily="34" charset="0"/>
                <a:ea typeface="Tahoma" pitchFamily="34" charset="0"/>
                <a:cs typeface="Tahoma" pitchFamily="34" charset="0"/>
              </a:rPr>
              <a:t>التمديدات الصحية.</a:t>
            </a:r>
          </a:p>
          <a:p>
            <a:pPr marL="0" indent="0" algn="just" rtl="1">
              <a:buFont typeface="Wingdings" pitchFamily="2" charset="2"/>
              <a:buNone/>
              <a:defRPr/>
            </a:pPr>
            <a:r>
              <a:rPr lang="ar-SA" sz="2200" b="0" dirty="0">
                <a:solidFill>
                  <a:schemeClr val="accent1"/>
                </a:solidFill>
                <a:latin typeface="Tahoma" pitchFamily="34" charset="0"/>
                <a:ea typeface="Tahoma" pitchFamily="34" charset="0"/>
                <a:cs typeface="Tahoma" pitchFamily="34" charset="0"/>
              </a:rPr>
              <a:t> </a:t>
            </a: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ومسار خطوط التغذية الرئيسية الأرضية القادمة من شركة الكهرباء أو شركة الهاتف إلى المجمع الرئيسي لها داخل العقار وبالتعاون مع مقاول البناء ومقاول التمديدات الصحية لعدم تعارض الخطوط مع أي عمل أرضي </a:t>
            </a:r>
            <a:r>
              <a:rPr lang="ar-SA" sz="2200" b="0" dirty="0" smtClean="0">
                <a:solidFill>
                  <a:schemeClr val="accent1"/>
                </a:solidFill>
                <a:latin typeface="Tahoma" pitchFamily="34" charset="0"/>
                <a:ea typeface="Tahoma" pitchFamily="34" charset="0"/>
                <a:cs typeface="Tahoma" pitchFamily="34" charset="0"/>
              </a:rPr>
              <a:t>يخص التمديدات الصحية </a:t>
            </a:r>
            <a:r>
              <a:rPr lang="ar-SA" sz="2200" b="0" dirty="0">
                <a:solidFill>
                  <a:schemeClr val="accent1"/>
                </a:solidFill>
                <a:latin typeface="Tahoma" pitchFamily="34" charset="0"/>
                <a:ea typeface="Tahoma" pitchFamily="34" charset="0"/>
                <a:cs typeface="Tahoma" pitchFamily="34" charset="0"/>
              </a:rPr>
              <a:t>أو أساسات البناء</a:t>
            </a:r>
            <a:r>
              <a:rPr lang="ar-SA" sz="2200" b="0" dirty="0" smtClean="0">
                <a:solidFill>
                  <a:schemeClr val="accent1"/>
                </a:solidFill>
                <a:latin typeface="Tahoma" pitchFamily="34" charset="0"/>
                <a:ea typeface="Tahoma" pitchFamily="34" charset="0"/>
                <a:cs typeface="Tahoma" pitchFamily="34" charset="0"/>
              </a:rPr>
              <a:t>.</a:t>
            </a:r>
            <a:endParaRPr lang="ar-SA" sz="2200" b="0" dirty="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F0F04406-63B1-42AF-B51A-6D5747988818}"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smtClean="0">
                <a:solidFill>
                  <a:schemeClr val="accent1"/>
                </a:solidFill>
                <a:latin typeface="Tahoma" pitchFamily="34" charset="0"/>
                <a:ea typeface="Tahoma" pitchFamily="34" charset="0"/>
                <a:cs typeface="Tahoma" pitchFamily="34" charset="0"/>
              </a:rPr>
              <a:t>م</a:t>
            </a:r>
            <a:r>
              <a:rPr lang="ar-EG" sz="2200" b="0" dirty="0" smtClean="0">
                <a:solidFill>
                  <a:schemeClr val="accent1"/>
                </a:solidFill>
                <a:latin typeface="Tahoma" pitchFamily="34" charset="0"/>
                <a:ea typeface="Tahoma" pitchFamily="34" charset="0"/>
                <a:cs typeface="Tahoma" pitchFamily="34" charset="0"/>
              </a:rPr>
              <a:t>و</a:t>
            </a:r>
            <a:r>
              <a:rPr lang="ar-SA" sz="2200" b="0" dirty="0" smtClean="0">
                <a:solidFill>
                  <a:schemeClr val="accent1"/>
                </a:solidFill>
                <a:latin typeface="Tahoma" pitchFamily="34" charset="0"/>
                <a:ea typeface="Tahoma" pitchFamily="34" charset="0"/>
                <a:cs typeface="Tahoma" pitchFamily="34" charset="0"/>
              </a:rPr>
              <a:t>تور </a:t>
            </a:r>
            <a:r>
              <a:rPr lang="ar-SA" sz="2200" b="0" dirty="0">
                <a:solidFill>
                  <a:schemeClr val="accent1"/>
                </a:solidFill>
                <a:latin typeface="Tahoma" pitchFamily="34" charset="0"/>
                <a:ea typeface="Tahoma" pitchFamily="34" charset="0"/>
                <a:cs typeface="Tahoma" pitchFamily="34" charset="0"/>
              </a:rPr>
              <a:t>باب الكراج المتوقع وبالتعاون مع الشركة أو الشخص المختص بتركيب مثل هذه الأجهزة.</a:t>
            </a: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endParaRPr lang="en-US" sz="2200" b="0" dirty="0">
              <a:solidFill>
                <a:schemeClr val="accent1"/>
              </a:solidFill>
              <a:latin typeface="Tahoma" pitchFamily="34" charset="0"/>
              <a:ea typeface="Tahoma" pitchFamily="34" charset="0"/>
              <a:cs typeface="Tahoma" pitchFamily="34" charset="0"/>
            </a:endParaRPr>
          </a:p>
          <a:p>
            <a:pPr marL="400050" algn="just" rtl="1">
              <a:buFont typeface="Wingdings" pitchFamily="2" charset="2"/>
              <a:buChar char="ü"/>
              <a:defRPr/>
            </a:pPr>
            <a:r>
              <a:rPr lang="ar-SA" sz="2200" b="0" dirty="0" smtClean="0">
                <a:solidFill>
                  <a:schemeClr val="accent1"/>
                </a:solidFill>
                <a:latin typeface="Tahoma" pitchFamily="34" charset="0"/>
                <a:ea typeface="Tahoma" pitchFamily="34" charset="0"/>
                <a:cs typeface="Tahoma" pitchFamily="34" charset="0"/>
              </a:rPr>
              <a:t>تحديد مكان </a:t>
            </a:r>
            <a:r>
              <a:rPr lang="ar-SA" sz="2200" b="0" dirty="0">
                <a:solidFill>
                  <a:schemeClr val="accent1"/>
                </a:solidFill>
                <a:latin typeface="Tahoma" pitchFamily="34" charset="0"/>
                <a:ea typeface="Tahoma" pitchFamily="34" charset="0"/>
                <a:cs typeface="Tahoma" pitchFamily="34" charset="0"/>
              </a:rPr>
              <a:t>حفرة الأرضي العام للمبنى ومن المفضل إبعادها عن أساسات العقار .</a:t>
            </a: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endParaRPr lang="en-US" sz="2200" b="0" dirty="0">
              <a:solidFill>
                <a:schemeClr val="accent1"/>
              </a:solidFill>
              <a:latin typeface="Tahoma" pitchFamily="34" charset="0"/>
              <a:ea typeface="Tahoma" pitchFamily="34" charset="0"/>
              <a:cs typeface="Tahoma" pitchFamily="34" charset="0"/>
            </a:endParaRPr>
          </a:p>
          <a:p>
            <a:pPr algn="just" rtl="1">
              <a:buFont typeface="Wingdings" pitchFamily="2" charset="2"/>
              <a:buChar char="ü"/>
              <a:defRPr/>
            </a:pPr>
            <a:r>
              <a:rPr lang="ar-SA" sz="2200" b="0" dirty="0">
                <a:solidFill>
                  <a:schemeClr val="accent1"/>
                </a:solidFill>
                <a:latin typeface="Tahoma" pitchFamily="34" charset="0"/>
                <a:ea typeface="Tahoma" pitchFamily="34" charset="0"/>
                <a:cs typeface="Tahoma" pitchFamily="34" charset="0"/>
              </a:rPr>
              <a:t>أماكن وعدد وحدات الإنارة الخارجية والهدف المرجو من تركيبها ومن الأفضل اختيار أماكن بعيدة عن الأشجار والنباتات دائمة السقاية لتجنب الرطوبة وبالتالي تلف الوحدة وتكرار تعطلها مما يلزم الصيانة الدائمة لها بشكل كبير ومكلف بعيد عن ذكر الأخطار </a:t>
            </a:r>
            <a:r>
              <a:rPr lang="ar-SA" sz="2200" b="0" dirty="0" smtClean="0">
                <a:solidFill>
                  <a:schemeClr val="accent1"/>
                </a:solidFill>
                <a:latin typeface="Tahoma" pitchFamily="34" charset="0"/>
                <a:ea typeface="Tahoma" pitchFamily="34" charset="0"/>
                <a:cs typeface="Tahoma" pitchFamily="34" charset="0"/>
              </a:rPr>
              <a:t>المتوقعة.</a:t>
            </a:r>
            <a:endParaRPr lang="ar-SA" sz="2200" b="0" dirty="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37B8CF5E-7D0C-4CAE-A3F5-5AF07BA7381B}"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rtl="1"/>
            <a:r>
              <a:rPr lang="ar-SA" smtClean="0"/>
              <a:t>ثانيا: خطوات التنفيذ</a:t>
            </a:r>
            <a:r>
              <a:rPr lang="en-US" smtClean="0"/>
              <a:t> </a:t>
            </a:r>
            <a:r>
              <a:rPr lang="ar-SA" smtClean="0"/>
              <a:t>(التنفيذ بعد التخطيط)</a:t>
            </a:r>
            <a:endParaRPr lang="en-US" smtClean="0"/>
          </a:p>
        </p:txBody>
      </p:sp>
      <p:sp>
        <p:nvSpPr>
          <p:cNvPr id="71683" name="Rectangle 3"/>
          <p:cNvSpPr>
            <a:spLocks noGrp="1" noChangeArrowheads="1"/>
          </p:cNvSpPr>
          <p:nvPr>
            <p:ph type="body" idx="1"/>
          </p:nvPr>
        </p:nvSpPr>
        <p:spPr>
          <a:xfrm>
            <a:off x="619125" y="1392238"/>
            <a:ext cx="7824788" cy="4852987"/>
          </a:xfrm>
        </p:spPr>
        <p:txBody>
          <a:bodyPr/>
          <a:lstStyle/>
          <a:p>
            <a:pPr marL="57150" indent="0" algn="just" rtl="1">
              <a:buFont typeface="Wingdings" pitchFamily="2" charset="2"/>
              <a:buNone/>
              <a:defRPr/>
            </a:pPr>
            <a:r>
              <a:rPr lang="ar-SA" sz="2200" b="0" dirty="0">
                <a:solidFill>
                  <a:schemeClr val="accent1">
                    <a:lumMod val="75000"/>
                  </a:schemeClr>
                </a:solidFill>
                <a:latin typeface="Tahoma" pitchFamily="34" charset="0"/>
                <a:ea typeface="Tahoma" pitchFamily="34" charset="0"/>
                <a:cs typeface="Tahoma" pitchFamily="34" charset="0"/>
              </a:rPr>
              <a:t>بعد الانتهاء من تعديل المخططات ووضع الملاحظات وتوضيح الطلبات وعمل جدول كميات وتأكيد الاتفاقات والانتهاء من المناقشات يبدأ الكهربائي بالتنفيذات بدون مقاطعات إلا في الأولويات </a:t>
            </a:r>
            <a:r>
              <a:rPr lang="ar-SA" sz="2200" b="0" dirty="0" smtClean="0">
                <a:solidFill>
                  <a:schemeClr val="accent1">
                    <a:lumMod val="75000"/>
                  </a:schemeClr>
                </a:solidFill>
                <a:latin typeface="Tahoma" pitchFamily="34" charset="0"/>
                <a:ea typeface="Tahoma" pitchFamily="34" charset="0"/>
                <a:cs typeface="Tahoma" pitchFamily="34" charset="0"/>
              </a:rPr>
              <a:t>كالتالي:</a:t>
            </a:r>
          </a:p>
          <a:p>
            <a:pPr marL="57150" indent="0" algn="just" rtl="1">
              <a:buFont typeface="Wingdings" pitchFamily="2" charset="2"/>
              <a:buNone/>
              <a:defRPr/>
            </a:pPr>
            <a:endParaRPr lang="ar-SA" sz="2200" b="0" dirty="0" smtClean="0">
              <a:solidFill>
                <a:schemeClr val="accent1"/>
              </a:solidFill>
              <a:latin typeface="Tahoma" pitchFamily="34" charset="0"/>
              <a:ea typeface="Tahoma" pitchFamily="34" charset="0"/>
              <a:cs typeface="Tahoma" pitchFamily="34" charset="0"/>
            </a:endParaRPr>
          </a:p>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يبدأ الكهربائي بأخذ القياسات ووضع العلامات على مكان النقاط واللوحات وكل ما يتعلق بمسار خطوط شبكة الكهرباء بواسطة </a:t>
            </a:r>
            <a:r>
              <a:rPr lang="ar-SA" sz="2200" b="0" dirty="0" smtClean="0">
                <a:solidFill>
                  <a:schemeClr val="accent1"/>
                </a:solidFill>
                <a:latin typeface="Tahoma" pitchFamily="34" charset="0"/>
                <a:ea typeface="Tahoma" pitchFamily="34" charset="0"/>
                <a:cs typeface="Tahoma" pitchFamily="34" charset="0"/>
              </a:rPr>
              <a:t>طب</a:t>
            </a:r>
            <a:r>
              <a:rPr lang="ar-EG" sz="2200" b="0" dirty="0" smtClean="0">
                <a:solidFill>
                  <a:schemeClr val="accent1"/>
                </a:solidFill>
                <a:latin typeface="Tahoma" pitchFamily="34" charset="0"/>
                <a:ea typeface="Tahoma" pitchFamily="34" charset="0"/>
                <a:cs typeface="Tahoma" pitchFamily="34" charset="0"/>
              </a:rPr>
              <a:t>ا</a:t>
            </a:r>
            <a:r>
              <a:rPr lang="ar-SA" sz="2200" b="0" dirty="0" smtClean="0">
                <a:solidFill>
                  <a:schemeClr val="accent1"/>
                </a:solidFill>
                <a:latin typeface="Tahoma" pitchFamily="34" charset="0"/>
                <a:ea typeface="Tahoma" pitchFamily="34" charset="0"/>
                <a:cs typeface="Tahoma" pitchFamily="34" charset="0"/>
              </a:rPr>
              <a:t>ش</a:t>
            </a:r>
            <a:r>
              <a:rPr lang="ar-EG" sz="2200" b="0" dirty="0" smtClean="0">
                <a:solidFill>
                  <a:schemeClr val="accent1"/>
                </a:solidFill>
                <a:latin typeface="Tahoma" pitchFamily="34" charset="0"/>
                <a:ea typeface="Tahoma" pitchFamily="34" charset="0"/>
                <a:cs typeface="Tahoma" pitchFamily="34" charset="0"/>
              </a:rPr>
              <a:t>ي</a:t>
            </a:r>
            <a:r>
              <a:rPr lang="ar-SA" sz="2200" b="0" dirty="0" smtClean="0">
                <a:solidFill>
                  <a:schemeClr val="accent1"/>
                </a:solidFill>
                <a:latin typeface="Tahoma" pitchFamily="34" charset="0"/>
                <a:ea typeface="Tahoma" pitchFamily="34" charset="0"/>
                <a:cs typeface="Tahoma" pitchFamily="34" charset="0"/>
              </a:rPr>
              <a:t>ر </a:t>
            </a:r>
            <a:r>
              <a:rPr lang="ar-SA" sz="2200" b="0" dirty="0">
                <a:solidFill>
                  <a:schemeClr val="accent1"/>
                </a:solidFill>
                <a:latin typeface="Tahoma" pitchFamily="34" charset="0"/>
                <a:ea typeface="Tahoma" pitchFamily="34" charset="0"/>
                <a:cs typeface="Tahoma" pitchFamily="34" charset="0"/>
              </a:rPr>
              <a:t>علام</a:t>
            </a:r>
            <a:r>
              <a:rPr lang="en-US" sz="2200" b="0" dirty="0">
                <a:solidFill>
                  <a:schemeClr val="accent1"/>
                </a:solidFill>
                <a:latin typeface="Tahoma" pitchFamily="34" charset="0"/>
                <a:ea typeface="Tahoma" pitchFamily="34" charset="0"/>
                <a:cs typeface="Tahoma" pitchFamily="34" charset="0"/>
              </a:rPr>
              <a:t> </a:t>
            </a:r>
            <a:r>
              <a:rPr lang="ar-SA" sz="2200" b="0" dirty="0" smtClean="0">
                <a:solidFill>
                  <a:schemeClr val="accent1"/>
                </a:solidFill>
                <a:latin typeface="Tahoma" pitchFamily="34" charset="0"/>
                <a:ea typeface="Tahoma" pitchFamily="34" charset="0"/>
                <a:cs typeface="Tahoma" pitchFamily="34" charset="0"/>
              </a:rPr>
              <a:t>.</a:t>
            </a:r>
            <a:endParaRPr lang="en-US" sz="2200" b="0" dirty="0">
              <a:solidFill>
                <a:schemeClr val="accent1"/>
              </a:solidFill>
              <a:latin typeface="Tahoma" pitchFamily="34" charset="0"/>
              <a:ea typeface="Tahoma" pitchFamily="34" charset="0"/>
              <a:cs typeface="Tahoma" pitchFamily="34" charset="0"/>
            </a:endParaRPr>
          </a:p>
          <a:p>
            <a:pPr marL="0" indent="0" algn="just" rtl="1">
              <a:buFont typeface="Wingdings" pitchFamily="2" charset="2"/>
              <a:buNone/>
              <a:defRPr/>
            </a:pPr>
            <a:r>
              <a:rPr lang="en-US" sz="2200" b="0" dirty="0">
                <a:solidFill>
                  <a:schemeClr val="accent1"/>
                </a:solidFill>
                <a:latin typeface="Tahoma" pitchFamily="34" charset="0"/>
                <a:ea typeface="Tahoma" pitchFamily="34" charset="0"/>
                <a:cs typeface="Tahoma" pitchFamily="34" charset="0"/>
              </a:rPr>
              <a:t> </a:t>
            </a:r>
          </a:p>
          <a:p>
            <a:pPr algn="just" rtl="1">
              <a:buFont typeface="Wingdings" pitchFamily="2" charset="2"/>
              <a:buChar char="§"/>
              <a:defRPr/>
            </a:pPr>
            <a:r>
              <a:rPr lang="ar-SA" sz="2200" b="0" dirty="0">
                <a:solidFill>
                  <a:schemeClr val="accent1"/>
                </a:solidFill>
                <a:latin typeface="Tahoma" pitchFamily="34" charset="0"/>
                <a:ea typeface="Tahoma" pitchFamily="34" charset="0"/>
                <a:cs typeface="Tahoma" pitchFamily="34" charset="0"/>
              </a:rPr>
              <a:t>يبدأ الكهربائي بتكسير </a:t>
            </a:r>
            <a:r>
              <a:rPr lang="ar-SA" sz="2200" b="0" dirty="0" smtClean="0">
                <a:solidFill>
                  <a:schemeClr val="accent1"/>
                </a:solidFill>
                <a:latin typeface="Tahoma" pitchFamily="34" charset="0"/>
                <a:ea typeface="Tahoma" pitchFamily="34" charset="0"/>
                <a:cs typeface="Tahoma" pitchFamily="34" charset="0"/>
              </a:rPr>
              <a:t>الجدران و تمديد </a:t>
            </a:r>
            <a:r>
              <a:rPr lang="ar-SA" sz="2200" b="0" dirty="0">
                <a:solidFill>
                  <a:schemeClr val="accent1"/>
                </a:solidFill>
                <a:latin typeface="Tahoma" pitchFamily="34" charset="0"/>
                <a:ea typeface="Tahoma" pitchFamily="34" charset="0"/>
                <a:cs typeface="Tahoma" pitchFamily="34" charset="0"/>
              </a:rPr>
              <a:t>المواسير </a:t>
            </a:r>
            <a:r>
              <a:rPr lang="ar-SA" sz="2200" b="0" dirty="0" smtClean="0">
                <a:solidFill>
                  <a:schemeClr val="accent1"/>
                </a:solidFill>
                <a:latin typeface="Tahoma" pitchFamily="34" charset="0"/>
                <a:ea typeface="Tahoma" pitchFamily="34" charset="0"/>
                <a:cs typeface="Tahoma" pitchFamily="34" charset="0"/>
              </a:rPr>
              <a:t>الكهربائية </a:t>
            </a:r>
            <a:r>
              <a:rPr lang="ar-SA" sz="2200" b="0" dirty="0">
                <a:solidFill>
                  <a:schemeClr val="accent1"/>
                </a:solidFill>
                <a:latin typeface="Tahoma" pitchFamily="34" charset="0"/>
                <a:ea typeface="Tahoma" pitchFamily="34" charset="0"/>
                <a:cs typeface="Tahoma" pitchFamily="34" charset="0"/>
              </a:rPr>
              <a:t>كاملة وتثبيتها وإخفائها بمادة الأسمنت وتركها إلى حين </a:t>
            </a:r>
            <a:r>
              <a:rPr lang="ar-SA" sz="2200" b="0" dirty="0" smtClean="0">
                <a:solidFill>
                  <a:schemeClr val="accent1"/>
                </a:solidFill>
                <a:latin typeface="Tahoma" pitchFamily="34" charset="0"/>
                <a:ea typeface="Tahoma" pitchFamily="34" charset="0"/>
                <a:cs typeface="Tahoma" pitchFamily="34" charset="0"/>
              </a:rPr>
              <a:t>المرحلة </a:t>
            </a:r>
            <a:r>
              <a:rPr lang="ar-SA" sz="2200" b="0" dirty="0">
                <a:solidFill>
                  <a:schemeClr val="accent1"/>
                </a:solidFill>
                <a:latin typeface="Tahoma" pitchFamily="34" charset="0"/>
                <a:ea typeface="Tahoma" pitchFamily="34" charset="0"/>
                <a:cs typeface="Tahoma" pitchFamily="34" charset="0"/>
              </a:rPr>
              <a:t>الأولى </a:t>
            </a:r>
            <a:r>
              <a:rPr lang="ar-EG" sz="2200" b="0" dirty="0" smtClean="0">
                <a:solidFill>
                  <a:schemeClr val="accent1"/>
                </a:solidFill>
                <a:latin typeface="Tahoma" pitchFamily="34" charset="0"/>
                <a:ea typeface="Tahoma" pitchFamily="34" charset="0"/>
                <a:cs typeface="Tahoma" pitchFamily="34" charset="0"/>
              </a:rPr>
              <a:t>للبياض</a:t>
            </a:r>
            <a:r>
              <a:rPr lang="ar-SA" sz="2200" b="0" dirty="0" smtClean="0">
                <a:solidFill>
                  <a:schemeClr val="accent1"/>
                </a:solidFill>
                <a:latin typeface="Tahoma" pitchFamily="34" charset="0"/>
                <a:ea typeface="Tahoma" pitchFamily="34" charset="0"/>
                <a:cs typeface="Tahoma" pitchFamily="34" charset="0"/>
              </a:rPr>
              <a:t>.</a:t>
            </a:r>
            <a:endParaRPr lang="ar-SA" sz="2200" b="0" dirty="0" smtClean="0">
              <a:solidFill>
                <a:schemeClr val="accent1"/>
              </a:solidFill>
              <a:latin typeface="Tahoma" pitchFamily="34" charset="0"/>
              <a:ea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FF1CBB44-9905-4D7D-A988-1F2DB0564AA1}"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a:r>
              <a:rPr lang="ar-SA" smtClean="0"/>
              <a:t>اولا: خطوات البداية (تابع)</a:t>
            </a:r>
            <a:endParaRPr lang="en-US" smtClean="0"/>
          </a:p>
        </p:txBody>
      </p:sp>
      <p:sp>
        <p:nvSpPr>
          <p:cNvPr id="14339" name="Rectangle 3"/>
          <p:cNvSpPr>
            <a:spLocks noGrp="1" noChangeArrowheads="1"/>
          </p:cNvSpPr>
          <p:nvPr>
            <p:ph type="body" idx="1"/>
          </p:nvPr>
        </p:nvSpPr>
        <p:spPr>
          <a:xfrm>
            <a:off x="619125" y="1166813"/>
            <a:ext cx="7824788" cy="4852987"/>
          </a:xfrm>
        </p:spPr>
        <p:txBody>
          <a:bodyPr/>
          <a:lstStyle/>
          <a:p>
            <a:pPr marL="400050" algn="just" rtl="1">
              <a:buFont typeface="Wingdings" pitchFamily="2" charset="2"/>
              <a:buChar char="§"/>
            </a:pPr>
            <a:r>
              <a:rPr lang="ar-SA" sz="2200" b="0" dirty="0" smtClean="0">
                <a:solidFill>
                  <a:schemeClr val="accent1"/>
                </a:solidFill>
                <a:latin typeface="Tahoma" pitchFamily="34" charset="0"/>
                <a:cs typeface="Tahoma" pitchFamily="34" charset="0"/>
              </a:rPr>
              <a:t>بعد </a:t>
            </a:r>
            <a:r>
              <a:rPr lang="ar-EG" sz="2200" b="0" dirty="0" smtClean="0">
                <a:solidFill>
                  <a:schemeClr val="accent1"/>
                </a:solidFill>
                <a:latin typeface="Tahoma" pitchFamily="34" charset="0"/>
                <a:cs typeface="Tahoma" pitchFamily="34" charset="0"/>
              </a:rPr>
              <a:t>ال</a:t>
            </a:r>
            <a:r>
              <a:rPr lang="ar-SA" sz="2200" b="0" dirty="0" smtClean="0">
                <a:solidFill>
                  <a:schemeClr val="accent1"/>
                </a:solidFill>
                <a:latin typeface="Tahoma" pitchFamily="34" charset="0"/>
                <a:cs typeface="Tahoma" pitchFamily="34" charset="0"/>
              </a:rPr>
              <a:t>انتهاء </a:t>
            </a:r>
            <a:r>
              <a:rPr lang="ar-SA" sz="2200" b="0" dirty="0" smtClean="0">
                <a:solidFill>
                  <a:schemeClr val="accent1"/>
                </a:solidFill>
                <a:latin typeface="Tahoma" pitchFamily="34" charset="0"/>
                <a:cs typeface="Tahoma" pitchFamily="34" charset="0"/>
              </a:rPr>
              <a:t>من مرحلة </a:t>
            </a:r>
            <a:r>
              <a:rPr lang="ar-EG" sz="2200" b="0" dirty="0" smtClean="0">
                <a:solidFill>
                  <a:schemeClr val="accent1"/>
                </a:solidFill>
                <a:latin typeface="Tahoma" pitchFamily="34" charset="0"/>
                <a:cs typeface="Tahoma" pitchFamily="34" charset="0"/>
              </a:rPr>
              <a:t>البياض </a:t>
            </a:r>
            <a:r>
              <a:rPr lang="ar-SA" sz="2200" b="0" dirty="0" smtClean="0">
                <a:solidFill>
                  <a:schemeClr val="accent1"/>
                </a:solidFill>
                <a:latin typeface="Tahoma" pitchFamily="34" charset="0"/>
                <a:cs typeface="Tahoma" pitchFamily="34" charset="0"/>
              </a:rPr>
              <a:t>يبدأ </a:t>
            </a:r>
            <a:r>
              <a:rPr lang="ar-SA" sz="2200" b="0" dirty="0" smtClean="0">
                <a:solidFill>
                  <a:schemeClr val="accent1"/>
                </a:solidFill>
                <a:latin typeface="Tahoma" pitchFamily="34" charset="0"/>
                <a:cs typeface="Tahoma" pitchFamily="34" charset="0"/>
              </a:rPr>
              <a:t>الكهربائي بتركيب جميع علب المفاتيح </a:t>
            </a:r>
            <a:r>
              <a:rPr lang="ar-EG" sz="2200" b="0" dirty="0" smtClean="0">
                <a:solidFill>
                  <a:schemeClr val="accent1"/>
                </a:solidFill>
                <a:latin typeface="Tahoma" pitchFamily="34" charset="0"/>
                <a:cs typeface="Tahoma" pitchFamily="34" charset="0"/>
              </a:rPr>
              <a:t>و البرايز</a:t>
            </a:r>
            <a:r>
              <a:rPr lang="ar-SA" sz="2200" b="0" dirty="0" smtClean="0">
                <a:solidFill>
                  <a:schemeClr val="accent1"/>
                </a:solidFill>
                <a:latin typeface="Tahoma" pitchFamily="34" charset="0"/>
                <a:cs typeface="Tahoma" pitchFamily="34" charset="0"/>
              </a:rPr>
              <a:t> </a:t>
            </a:r>
            <a:r>
              <a:rPr lang="ar-SA" sz="2200" b="0" dirty="0" smtClean="0">
                <a:solidFill>
                  <a:schemeClr val="accent1"/>
                </a:solidFill>
                <a:latin typeface="Tahoma" pitchFamily="34" charset="0"/>
                <a:cs typeface="Tahoma" pitchFamily="34" charset="0"/>
              </a:rPr>
              <a:t>و علب اللوحات الفرعية وذلك بواسطة الأسمنت وتغطية جميع هذه العلب بأغطية مؤقتة خاصة بها أو ورق كي لا يدخل بها أي أوساخ أو زوائد إسمنتية ناتجة عن </a:t>
            </a:r>
            <a:r>
              <a:rPr lang="ar-EG" sz="2200" b="0" dirty="0" smtClean="0">
                <a:solidFill>
                  <a:schemeClr val="accent1"/>
                </a:solidFill>
                <a:latin typeface="Tahoma" pitchFamily="34" charset="0"/>
                <a:cs typeface="Tahoma" pitchFamily="34" charset="0"/>
              </a:rPr>
              <a:t>البياض </a:t>
            </a:r>
            <a:r>
              <a:rPr lang="ar-SA" sz="2200" b="0" dirty="0" smtClean="0">
                <a:solidFill>
                  <a:schemeClr val="accent1"/>
                </a:solidFill>
                <a:latin typeface="Tahoma" pitchFamily="34" charset="0"/>
                <a:cs typeface="Tahoma" pitchFamily="34" charset="0"/>
              </a:rPr>
              <a:t>تمهيدا </a:t>
            </a:r>
            <a:r>
              <a:rPr lang="ar-SA" sz="2200" b="0" dirty="0" smtClean="0">
                <a:solidFill>
                  <a:schemeClr val="accent1"/>
                </a:solidFill>
                <a:latin typeface="Tahoma" pitchFamily="34" charset="0"/>
                <a:cs typeface="Tahoma" pitchFamily="34" charset="0"/>
              </a:rPr>
              <a:t>للخطوة الثالثة بعد انتهاء عمل المرحلة الاخير من </a:t>
            </a:r>
            <a:r>
              <a:rPr lang="ar-EG" sz="2200" b="0" dirty="0" smtClean="0">
                <a:solidFill>
                  <a:schemeClr val="accent1"/>
                </a:solidFill>
                <a:latin typeface="Tahoma" pitchFamily="34" charset="0"/>
                <a:cs typeface="Tahoma" pitchFamily="34" charset="0"/>
              </a:rPr>
              <a:t>البياض </a:t>
            </a:r>
            <a:r>
              <a:rPr lang="ar-SA" sz="2200" b="0" dirty="0" smtClean="0">
                <a:solidFill>
                  <a:schemeClr val="accent1"/>
                </a:solidFill>
                <a:latin typeface="Tahoma" pitchFamily="34" charset="0"/>
                <a:cs typeface="Tahoma" pitchFamily="34" charset="0"/>
              </a:rPr>
              <a:t>(الوجه </a:t>
            </a:r>
            <a:r>
              <a:rPr lang="ar-SA" sz="2200" b="0" dirty="0" smtClean="0">
                <a:solidFill>
                  <a:schemeClr val="accent1"/>
                </a:solidFill>
                <a:latin typeface="Tahoma" pitchFamily="34" charset="0"/>
                <a:cs typeface="Tahoma" pitchFamily="34" charset="0"/>
              </a:rPr>
              <a:t>الأخير الناعم).</a:t>
            </a: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a:p>
            <a:pPr marL="400050" algn="just" rtl="1">
              <a:buFont typeface="Wingdings" pitchFamily="2" charset="2"/>
              <a:buChar char="§"/>
            </a:pPr>
            <a:r>
              <a:rPr lang="ar-SA" sz="2200" b="0" dirty="0" smtClean="0">
                <a:solidFill>
                  <a:schemeClr val="accent1"/>
                </a:solidFill>
                <a:latin typeface="Tahoma" pitchFamily="34" charset="0"/>
                <a:cs typeface="Tahoma" pitchFamily="34" charset="0"/>
              </a:rPr>
              <a:t>يتم تنظيف الموقع الداخلي للمبنى ثم يأتي الكهربائي للقيام بالتشييك على العلب وتنظيفها جيدا من الزوائد الأسمنتية و يبدأ بتمديد شبكة المواسير الكهربائية في الأرض وربطها مع جميع النقاط منتهيا بخطوط اللوحات الأرضية و تثبيتها و حمايتها بمادة الأسمنت مع إغلاق كافة نهايات فتحات المواسير و إغلاق العلب مرة ثانية بالتنسيق مع المسؤول عن التمديدات الصحية لعدم تعارض خطوط الكهرباء مع خطوط الصحية بشكل قد يسبب أخطار كبيرة في الحاضر والمستقبل.</a:t>
            </a:r>
            <a:endParaRPr lang="en-US" sz="2200" b="0" dirty="0" smtClean="0">
              <a:solidFill>
                <a:schemeClr val="accent1"/>
              </a:solidFill>
              <a:latin typeface="Tahoma" pitchFamily="34" charset="0"/>
              <a:cs typeface="Tahoma" pitchFamily="34" charset="0"/>
            </a:endParaRPr>
          </a:p>
          <a:p>
            <a:pPr marL="400050" algn="just" rtl="1">
              <a:buFont typeface="Wingdings" pitchFamily="2" charset="2"/>
              <a:buChar char="ü"/>
            </a:pPr>
            <a:endParaRPr lang="ar-SA" sz="2200" b="0" dirty="0" smtClean="0">
              <a:solidFill>
                <a:schemeClr val="accent1"/>
              </a:solidFill>
              <a:latin typeface="Tahoma" pitchFamily="34" charset="0"/>
              <a:cs typeface="Tahoma" pitchFamily="34" charset="0"/>
            </a:endParaRPr>
          </a:p>
        </p:txBody>
      </p:sp>
      <p:sp>
        <p:nvSpPr>
          <p:cNvPr id="2" name="Slide Number Placeholder 1"/>
          <p:cNvSpPr>
            <a:spLocks noGrp="1"/>
          </p:cNvSpPr>
          <p:nvPr>
            <p:ph type="sldNum" sz="quarter" idx="12"/>
          </p:nvPr>
        </p:nvSpPr>
        <p:spPr/>
        <p:txBody>
          <a:bodyPr/>
          <a:lstStyle/>
          <a:p>
            <a:pPr>
              <a:defRPr/>
            </a:pPr>
            <a:fld id="{039B12B9-8F0E-44F2-92FB-6A3ED9F36C58}"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db2004c029gl">
  <a:themeElements>
    <a:clrScheme name="sample 3">
      <a:dk1>
        <a:srgbClr val="1D528D"/>
      </a:dk1>
      <a:lt1>
        <a:srgbClr val="FFFFFF"/>
      </a:lt1>
      <a:dk2>
        <a:srgbClr val="000000"/>
      </a:dk2>
      <a:lt2>
        <a:srgbClr val="C0C0C0"/>
      </a:lt2>
      <a:accent1>
        <a:srgbClr val="1B9AD9"/>
      </a:accent1>
      <a:accent2>
        <a:srgbClr val="E4A04E"/>
      </a:accent2>
      <a:accent3>
        <a:srgbClr val="FFFFFF"/>
      </a:accent3>
      <a:accent4>
        <a:srgbClr val="174578"/>
      </a:accent4>
      <a:accent5>
        <a:srgbClr val="ABCAE9"/>
      </a:accent5>
      <a:accent6>
        <a:srgbClr val="CF9146"/>
      </a:accent6>
      <a:hlink>
        <a:srgbClr val="66CCFF"/>
      </a:hlink>
      <a:folHlink>
        <a:srgbClr val="969696"/>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3366"/>
        </a:dk1>
        <a:lt1>
          <a:srgbClr val="FFFFFF"/>
        </a:lt1>
        <a:dk2>
          <a:srgbClr val="000000"/>
        </a:dk2>
        <a:lt2>
          <a:srgbClr val="C0C0C0"/>
        </a:lt2>
        <a:accent1>
          <a:srgbClr val="3556A7"/>
        </a:accent1>
        <a:accent2>
          <a:srgbClr val="C78DD7"/>
        </a:accent2>
        <a:accent3>
          <a:srgbClr val="FFFFFF"/>
        </a:accent3>
        <a:accent4>
          <a:srgbClr val="002A56"/>
        </a:accent4>
        <a:accent5>
          <a:srgbClr val="AEB4D0"/>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sample 2">
        <a:dk1>
          <a:srgbClr val="1D528D"/>
        </a:dk1>
        <a:lt1>
          <a:srgbClr val="FFFFFF"/>
        </a:lt1>
        <a:dk2>
          <a:srgbClr val="000000"/>
        </a:dk2>
        <a:lt2>
          <a:srgbClr val="C0C0C0"/>
        </a:lt2>
        <a:accent1>
          <a:srgbClr val="399D72"/>
        </a:accent1>
        <a:accent2>
          <a:srgbClr val="FF9900"/>
        </a:accent2>
        <a:accent3>
          <a:srgbClr val="FFFFFF"/>
        </a:accent3>
        <a:accent4>
          <a:srgbClr val="174578"/>
        </a:accent4>
        <a:accent5>
          <a:srgbClr val="AECCBC"/>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sample 3">
        <a:dk1>
          <a:srgbClr val="1D528D"/>
        </a:dk1>
        <a:lt1>
          <a:srgbClr val="FFFFFF"/>
        </a:lt1>
        <a:dk2>
          <a:srgbClr val="000000"/>
        </a:dk2>
        <a:lt2>
          <a:srgbClr val="C0C0C0"/>
        </a:lt2>
        <a:accent1>
          <a:srgbClr val="1B9AD9"/>
        </a:accent1>
        <a:accent2>
          <a:srgbClr val="E4A04E"/>
        </a:accent2>
        <a:accent3>
          <a:srgbClr val="FFFFFF"/>
        </a:accent3>
        <a:accent4>
          <a:srgbClr val="174578"/>
        </a:accent4>
        <a:accent5>
          <a:srgbClr val="ABCAE9"/>
        </a:accent5>
        <a:accent6>
          <a:srgbClr val="CF9146"/>
        </a:accent6>
        <a:hlink>
          <a:srgbClr val="66CCF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ample 3">
    <a:dk1>
      <a:srgbClr val="1D528D"/>
    </a:dk1>
    <a:lt1>
      <a:srgbClr val="FFFFFF"/>
    </a:lt1>
    <a:dk2>
      <a:srgbClr val="000000"/>
    </a:dk2>
    <a:lt2>
      <a:srgbClr val="C0C0C0"/>
    </a:lt2>
    <a:accent1>
      <a:srgbClr val="1B9AD9"/>
    </a:accent1>
    <a:accent2>
      <a:srgbClr val="E4A04E"/>
    </a:accent2>
    <a:accent3>
      <a:srgbClr val="FFFFFF"/>
    </a:accent3>
    <a:accent4>
      <a:srgbClr val="174578"/>
    </a:accent4>
    <a:accent5>
      <a:srgbClr val="ABCAE9"/>
    </a:accent5>
    <a:accent6>
      <a:srgbClr val="CF9146"/>
    </a:accent6>
    <a:hlink>
      <a:srgbClr val="66CCFF"/>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
  <TotalTime>250</TotalTime>
  <Words>874</Words>
  <Application>Microsoft Office PowerPoint</Application>
  <PresentationFormat>On-screen Show (4:3)</PresentationFormat>
  <Paragraphs>112</Paragraphs>
  <Slides>14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1" baseType="lpstr">
      <vt:lpstr>Arial</vt:lpstr>
      <vt:lpstr>Calibri</vt:lpstr>
      <vt:lpstr>Tahoma</vt:lpstr>
      <vt:lpstr>Verdana</vt:lpstr>
      <vt:lpstr>Wingdings</vt:lpstr>
      <vt:lpstr>cdb2004c029gl</vt:lpstr>
      <vt:lpstr>Image</vt:lpstr>
      <vt:lpstr>مراحل الاعمال الكهربائية</vt:lpstr>
      <vt:lpstr>اولا: خطوات البداية (التخطيط قبل التنفيذ)</vt:lpstr>
      <vt:lpstr>اولا: خطوات البداية (تابع)</vt:lpstr>
      <vt:lpstr>اولا: خطوات البداية (تابع)</vt:lpstr>
      <vt:lpstr>اولا: خطوات البداية (تابع)</vt:lpstr>
      <vt:lpstr>اولا: خطوات البداية (تابع)</vt:lpstr>
      <vt:lpstr>اولا: خطوات البداية (تابع)</vt:lpstr>
      <vt:lpstr>ثانيا: خطوات التنفيذ (التنفيذ بعد التخطيط)</vt:lpstr>
      <vt:lpstr>اولا: خطوات البداية (تابع)</vt:lpstr>
      <vt:lpstr>اولا: خطوات البداية (تابع)</vt:lpstr>
      <vt:lpstr>اولا: خطوات البداية (تابع)</vt:lpstr>
      <vt:lpstr>أمور مهمة في التمديدات الكهربائية يجب مراعاتها</vt:lpstr>
      <vt:lpstr>أمور مهمة في التمديدات الكهربائية يجب مراعاتها (تابع)</vt:lpstr>
      <vt:lpstr>أمور مهمة في التمديدات الكهربائية يجب مراعاتها (تابع)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NAEL</dc:creator>
  <cp:lastModifiedBy>NASSER</cp:lastModifiedBy>
  <cp:revision>56</cp:revision>
  <dcterms:created xsi:type="dcterms:W3CDTF">2011-04-26T23:56:11Z</dcterms:created>
  <dcterms:modified xsi:type="dcterms:W3CDTF">2014-09-11T10:35:23Z</dcterms:modified>
</cp:coreProperties>
</file>